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4.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5.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6.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9" r:id="rId4"/>
    <p:sldMasterId id="2147483936" r:id="rId5"/>
    <p:sldMasterId id="2147483943" r:id="rId6"/>
    <p:sldMasterId id="2147483965" r:id="rId7"/>
    <p:sldMasterId id="2147483968" r:id="rId8"/>
    <p:sldMasterId id="2147483971" r:id="rId9"/>
    <p:sldMasterId id="2147483976" r:id="rId10"/>
  </p:sldMasterIdLst>
  <p:notesMasterIdLst>
    <p:notesMasterId r:id="rId67"/>
  </p:notesMasterIdLst>
  <p:sldIdLst>
    <p:sldId id="494" r:id="rId11"/>
    <p:sldId id="417" r:id="rId12"/>
    <p:sldId id="530" r:id="rId13"/>
    <p:sldId id="419" r:id="rId14"/>
    <p:sldId id="495" r:id="rId15"/>
    <p:sldId id="421" r:id="rId16"/>
    <p:sldId id="496" r:id="rId17"/>
    <p:sldId id="423" r:id="rId18"/>
    <p:sldId id="424" r:id="rId19"/>
    <p:sldId id="497" r:id="rId20"/>
    <p:sldId id="426" r:id="rId21"/>
    <p:sldId id="498" r:id="rId22"/>
    <p:sldId id="428" r:id="rId23"/>
    <p:sldId id="499" r:id="rId24"/>
    <p:sldId id="430" r:id="rId25"/>
    <p:sldId id="528" r:id="rId26"/>
    <p:sldId id="527" r:id="rId27"/>
    <p:sldId id="518" r:id="rId28"/>
    <p:sldId id="531" r:id="rId29"/>
    <p:sldId id="434" r:id="rId30"/>
    <p:sldId id="435" r:id="rId31"/>
    <p:sldId id="436" r:id="rId32"/>
    <p:sldId id="437" r:id="rId33"/>
    <p:sldId id="438" r:id="rId34"/>
    <p:sldId id="439" r:id="rId35"/>
    <p:sldId id="440" r:id="rId36"/>
    <p:sldId id="441" r:id="rId37"/>
    <p:sldId id="519" r:id="rId38"/>
    <p:sldId id="442" r:id="rId39"/>
    <p:sldId id="444" r:id="rId40"/>
    <p:sldId id="502" r:id="rId41"/>
    <p:sldId id="532" r:id="rId42"/>
    <p:sldId id="447" r:id="rId43"/>
    <p:sldId id="448" r:id="rId44"/>
    <p:sldId id="449" r:id="rId45"/>
    <p:sldId id="450" r:id="rId46"/>
    <p:sldId id="520" r:id="rId47"/>
    <p:sldId id="452" r:id="rId48"/>
    <p:sldId id="453" r:id="rId49"/>
    <p:sldId id="454" r:id="rId50"/>
    <p:sldId id="533" r:id="rId51"/>
    <p:sldId id="456" r:id="rId52"/>
    <p:sldId id="521" r:id="rId53"/>
    <p:sldId id="522" r:id="rId54"/>
    <p:sldId id="460" r:id="rId55"/>
    <p:sldId id="523" r:id="rId56"/>
    <p:sldId id="524" r:id="rId57"/>
    <p:sldId id="526" r:id="rId58"/>
    <p:sldId id="464" r:id="rId59"/>
    <p:sldId id="514" r:id="rId60"/>
    <p:sldId id="534" r:id="rId61"/>
    <p:sldId id="515" r:id="rId62"/>
    <p:sldId id="492" r:id="rId63"/>
    <p:sldId id="516" r:id="rId64"/>
    <p:sldId id="529" r:id="rId65"/>
    <p:sldId id="330" r:id="rId66"/>
  </p:sldIdLst>
  <p:sldSz cx="9144000" cy="6858000" type="screen4x3"/>
  <p:notesSz cx="7315200" cy="9601200"/>
  <p:custDataLst>
    <p:tags r:id="rId6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Garvin, Megan - Hoboken" initials="MG" lastIdx="38" clrIdx="0"/>
  <p:cmAuthor id="1" name="Michael, Leah - Indianapolis" initials="LM" lastIdx="9" clrIdx="1"/>
  <p:cmAuthor id="2" name="Heaney, Barbara - Hoboken" initials="BH" lastIdx="3" clrIdx="2"/>
  <p:cmAuthor id="3" name="Perry, Nancy - Hoboken" initials="NP" lastIdx="21" clrIdx="3"/>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7F"/>
    <a:srgbClr val="196E78"/>
    <a:srgbClr val="1919F3"/>
    <a:srgbClr val="006600"/>
    <a:srgbClr val="EAEAE9"/>
    <a:srgbClr val="E4E5E3"/>
    <a:srgbClr val="F2F2F1"/>
    <a:srgbClr val="EB97E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83" autoAdjust="0"/>
    <p:restoredTop sz="86421" autoAdjust="0"/>
  </p:normalViewPr>
  <p:slideViewPr>
    <p:cSldViewPr>
      <p:cViewPr varScale="1">
        <p:scale>
          <a:sx n="92" d="100"/>
          <a:sy n="92" d="100"/>
        </p:scale>
        <p:origin x="1938" y="78"/>
      </p:cViewPr>
      <p:guideLst>
        <p:guide orient="horz" pos="2160"/>
        <p:guide pos="2880"/>
      </p:guideLst>
    </p:cSldViewPr>
  </p:slideViewPr>
  <p:outlineViewPr>
    <p:cViewPr>
      <p:scale>
        <a:sx n="33" d="100"/>
        <a:sy n="33" d="100"/>
      </p:scale>
      <p:origin x="0" y="-40614"/>
    </p:cViewPr>
  </p:outlineViewPr>
  <p:notesTextViewPr>
    <p:cViewPr>
      <p:scale>
        <a:sx n="125" d="100"/>
        <a:sy n="125" d="100"/>
      </p:scale>
      <p:origin x="0" y="0"/>
    </p:cViewPr>
  </p:notesTextViewPr>
  <p:sorterViewPr>
    <p:cViewPr>
      <p:scale>
        <a:sx n="70" d="100"/>
        <a:sy n="70" d="100"/>
      </p:scale>
      <p:origin x="0" y="-438"/>
    </p:cViewPr>
  </p:sorterViewPr>
  <p:notesViewPr>
    <p:cSldViewPr>
      <p:cViewPr varScale="1">
        <p:scale>
          <a:sx n="91" d="100"/>
          <a:sy n="91" d="100"/>
        </p:scale>
        <p:origin x="2472" y="184"/>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slide" Target="slides/slide37.xml"/><Relationship Id="rId50" Type="http://schemas.openxmlformats.org/officeDocument/2006/relationships/slide" Target="slides/slide40.xml"/><Relationship Id="rId55" Type="http://schemas.openxmlformats.org/officeDocument/2006/relationships/slide" Target="slides/slide45.xml"/><Relationship Id="rId63" Type="http://schemas.openxmlformats.org/officeDocument/2006/relationships/slide" Target="slides/slide53.xml"/><Relationship Id="rId68" Type="http://schemas.openxmlformats.org/officeDocument/2006/relationships/tags" Target="tags/tag1.xml"/><Relationship Id="rId7" Type="http://schemas.openxmlformats.org/officeDocument/2006/relationships/slideMaster" Target="slideMasters/slideMaster4.xml"/><Relationship Id="rId71"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6.xml"/><Relationship Id="rId29" Type="http://schemas.openxmlformats.org/officeDocument/2006/relationships/slide" Target="slides/slide19.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slide" Target="slides/slide43.xml"/><Relationship Id="rId58" Type="http://schemas.openxmlformats.org/officeDocument/2006/relationships/slide" Target="slides/slide48.xml"/><Relationship Id="rId66" Type="http://schemas.openxmlformats.org/officeDocument/2006/relationships/slide" Target="slides/slide56.xml"/><Relationship Id="rId5" Type="http://schemas.openxmlformats.org/officeDocument/2006/relationships/slideMaster" Target="slideMasters/slideMaster2.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slide" Target="slides/slide47.xml"/><Relationship Id="rId61" Type="http://schemas.openxmlformats.org/officeDocument/2006/relationships/slide" Target="slides/slide51.xml"/><Relationship Id="rId10" Type="http://schemas.openxmlformats.org/officeDocument/2006/relationships/slideMaster" Target="slideMasters/slideMaster7.xml"/><Relationship Id="rId19" Type="http://schemas.openxmlformats.org/officeDocument/2006/relationships/slide" Target="slides/slide9.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 Id="rId60" Type="http://schemas.openxmlformats.org/officeDocument/2006/relationships/slide" Target="slides/slide50.xml"/><Relationship Id="rId65" Type="http://schemas.openxmlformats.org/officeDocument/2006/relationships/slide" Target="slides/slide55.xml"/><Relationship Id="rId7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slide" Target="slides/slide46.xml"/><Relationship Id="rId64" Type="http://schemas.openxmlformats.org/officeDocument/2006/relationships/slide" Target="slides/slide54.xml"/><Relationship Id="rId69" Type="http://schemas.openxmlformats.org/officeDocument/2006/relationships/commentAuthors" Target="commentAuthors.xml"/><Relationship Id="rId8" Type="http://schemas.openxmlformats.org/officeDocument/2006/relationships/slideMaster" Target="slideMasters/slideMaster5.xml"/><Relationship Id="rId51" Type="http://schemas.openxmlformats.org/officeDocument/2006/relationships/slide" Target="slides/slide41.xml"/><Relationship Id="rId72" Type="http://schemas.openxmlformats.org/officeDocument/2006/relationships/theme" Target="theme/theme1.xml"/><Relationship Id="rId3" Type="http://schemas.openxmlformats.org/officeDocument/2006/relationships/customXml" Target="../customXml/item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openxmlformats.org/officeDocument/2006/relationships/slide" Target="slides/slide49.xml"/><Relationship Id="rId67" Type="http://schemas.openxmlformats.org/officeDocument/2006/relationships/notesMaster" Target="notesMasters/notesMaster1.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slide" Target="slides/slide44.xml"/><Relationship Id="rId62" Type="http://schemas.openxmlformats.org/officeDocument/2006/relationships/slide" Target="slides/slide52.xml"/><Relationship Id="rId7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0.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endParaRPr lang="en-US" dirty="0"/>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fld id="{E194C1A8-DC4B-4329-AF88-FD913597DE85}" type="datetimeFigureOut">
              <a:rPr lang="en-US" smtClean="0"/>
              <a:t>9/6/2018</a:t>
            </a:fld>
            <a:endParaRPr lang="en-US" dirty="0"/>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endParaRPr lang="en-US" dirty="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fld id="{A8073E54-D085-4E2E-B9A5-A53D7E51940E}" type="slidenum">
              <a:rPr lang="en-US" smtClean="0"/>
              <a:t>‹#›</a:t>
            </a:fld>
            <a:endParaRPr lang="en-US" dirty="0"/>
          </a:p>
        </p:txBody>
      </p:sp>
    </p:spTree>
    <p:extLst>
      <p:ext uri="{BB962C8B-B14F-4D97-AF65-F5344CB8AC3E}">
        <p14:creationId xmlns:p14="http://schemas.microsoft.com/office/powerpoint/2010/main" val="2630752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A8073E54-D085-4E2E-B9A5-A53D7E51940E}" type="slidenum">
              <a:rPr lang="en-US" smtClean="0"/>
              <a:t>1</a:t>
            </a:fld>
            <a:endParaRPr lang="en-US" dirty="0"/>
          </a:p>
        </p:txBody>
      </p:sp>
    </p:spTree>
    <p:extLst>
      <p:ext uri="{BB962C8B-B14F-4D97-AF65-F5344CB8AC3E}">
        <p14:creationId xmlns:p14="http://schemas.microsoft.com/office/powerpoint/2010/main" val="17606573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A8073E54-D085-4E2E-B9A5-A53D7E51940E}" type="slidenum">
              <a:rPr lang="en-US" smtClean="0"/>
              <a:t>55</a:t>
            </a:fld>
            <a:endParaRPr lang="en-US" dirty="0"/>
          </a:p>
        </p:txBody>
      </p:sp>
    </p:spTree>
    <p:extLst>
      <p:ext uri="{BB962C8B-B14F-4D97-AF65-F5344CB8AC3E}">
        <p14:creationId xmlns:p14="http://schemas.microsoft.com/office/powerpoint/2010/main" val="12619728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073E54-D085-4E2E-B9A5-A53D7E51940E}" type="slidenum">
              <a:rPr lang="en-US" smtClean="0"/>
              <a:t>56</a:t>
            </a:fld>
            <a:endParaRPr lang="en-US" dirty="0"/>
          </a:p>
        </p:txBody>
      </p:sp>
    </p:spTree>
    <p:extLst>
      <p:ext uri="{BB962C8B-B14F-4D97-AF65-F5344CB8AC3E}">
        <p14:creationId xmlns:p14="http://schemas.microsoft.com/office/powerpoint/2010/main" val="39128579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Opener: Version A">
    <p:spTree>
      <p:nvGrpSpPr>
        <p:cNvPr id="1" name=""/>
        <p:cNvGrpSpPr/>
        <p:nvPr/>
      </p:nvGrpSpPr>
      <p:grpSpPr>
        <a:xfrm>
          <a:off x="0" y="0"/>
          <a:ext cx="0" cy="0"/>
          <a:chOff x="0" y="0"/>
          <a:chExt cx="0" cy="0"/>
        </a:xfrm>
      </p:grpSpPr>
      <p:sp>
        <p:nvSpPr>
          <p:cNvPr id="8" name="Title "/>
          <p:cNvSpPr>
            <a:spLocks noGrp="1"/>
          </p:cNvSpPr>
          <p:nvPr>
            <p:ph type="title" hasCustomPrompt="1"/>
          </p:nvPr>
        </p:nvSpPr>
        <p:spPr>
          <a:xfrm>
            <a:off x="152400" y="365125"/>
            <a:ext cx="8839200" cy="1387475"/>
          </a:xfrm>
          <a:prstGeom prst="rect">
            <a:avLst/>
          </a:prstGeom>
        </p:spPr>
        <p:txBody>
          <a:bodyPr anchor="b"/>
          <a:lstStyle>
            <a:lvl1pPr>
              <a:defRPr sz="6200" b="0" i="0" baseline="0">
                <a:latin typeface="Times New Roman" charset="0"/>
                <a:ea typeface="Times New Roman" charset="0"/>
                <a:cs typeface="Times New Roman" charset="0"/>
              </a:defRPr>
            </a:lvl1pPr>
          </a:lstStyle>
          <a:p>
            <a:r>
              <a:rPr lang="en-US" dirty="0" smtClean="0"/>
              <a:t>Click to Edit Book Title</a:t>
            </a:r>
            <a:endParaRPr lang="en-US" dirty="0"/>
          </a:p>
        </p:txBody>
      </p:sp>
      <p:sp>
        <p:nvSpPr>
          <p:cNvPr id="3" name="Edition"/>
          <p:cNvSpPr>
            <a:spLocks noGrp="1"/>
          </p:cNvSpPr>
          <p:nvPr>
            <p:ph sz="quarter" idx="21" hasCustomPrompt="1"/>
          </p:nvPr>
        </p:nvSpPr>
        <p:spPr>
          <a:xfrm>
            <a:off x="152400" y="1755648"/>
            <a:ext cx="8839200" cy="609600"/>
          </a:xfrm>
          <a:prstGeom prst="rect">
            <a:avLst/>
          </a:prstGeom>
        </p:spPr>
        <p:txBody>
          <a:bodyPr/>
          <a:lstStyle>
            <a:lvl1pPr marL="0" indent="0" algn="ctr">
              <a:buNone/>
              <a:defRPr sz="2900" b="1" i="0">
                <a:latin typeface="Times New Roman" charset="0"/>
                <a:ea typeface="Times New Roman" charset="0"/>
                <a:cs typeface="Times New Roman" charset="0"/>
              </a:defRPr>
            </a:lvl1pPr>
            <a:lvl2pPr marL="457200" indent="0" algn="ctr">
              <a:buNone/>
              <a:defRPr b="1" i="0">
                <a:latin typeface="Times New Roman" charset="0"/>
                <a:ea typeface="Times New Roman" charset="0"/>
                <a:cs typeface="Times New Roman" charset="0"/>
              </a:defRPr>
            </a:lvl2pPr>
            <a:lvl3pPr marL="914400" indent="0" algn="ctr">
              <a:buNone/>
              <a:defRPr b="1" i="0">
                <a:latin typeface="Times New Roman" charset="0"/>
                <a:ea typeface="Times New Roman" charset="0"/>
                <a:cs typeface="Times New Roman" charset="0"/>
              </a:defRPr>
            </a:lvl3pPr>
            <a:lvl4pPr marL="1371600" indent="0" algn="ctr">
              <a:buNone/>
              <a:defRPr b="1" i="0">
                <a:latin typeface="Times New Roman" charset="0"/>
                <a:ea typeface="Times New Roman" charset="0"/>
                <a:cs typeface="Times New Roman" charset="0"/>
              </a:defRPr>
            </a:lvl4pPr>
            <a:lvl5pPr marL="1828800" indent="0" algn="ctr">
              <a:buNone/>
              <a:defRPr b="1" i="0">
                <a:latin typeface="Times New Roman" charset="0"/>
                <a:ea typeface="Times New Roman" charset="0"/>
                <a:cs typeface="Times New Roman" charset="0"/>
              </a:defRPr>
            </a:lvl5pPr>
          </a:lstStyle>
          <a:p>
            <a:pPr lvl="0"/>
            <a:r>
              <a:rPr lang="en-US" dirty="0" smtClean="0"/>
              <a:t>Third Edition</a:t>
            </a:r>
          </a:p>
        </p:txBody>
      </p:sp>
      <p:sp>
        <p:nvSpPr>
          <p:cNvPr id="5" name="Author"/>
          <p:cNvSpPr>
            <a:spLocks noGrp="1"/>
          </p:cNvSpPr>
          <p:nvPr>
            <p:ph sz="quarter" idx="22" hasCustomPrompt="1"/>
          </p:nvPr>
        </p:nvSpPr>
        <p:spPr>
          <a:xfrm>
            <a:off x="152400" y="2363724"/>
            <a:ext cx="8839200" cy="685800"/>
          </a:xfrm>
          <a:prstGeom prst="rect">
            <a:avLst/>
          </a:prstGeom>
        </p:spPr>
        <p:txBody>
          <a:bodyPr/>
          <a:lstStyle>
            <a:lvl1pPr marL="0" indent="0" algn="ctr">
              <a:buNone/>
              <a:defRPr b="0" i="0">
                <a:solidFill>
                  <a:schemeClr val="accent2"/>
                </a:solidFill>
                <a:latin typeface="Times New Roman" charset="0"/>
                <a:ea typeface="Times New Roman" charset="0"/>
                <a:cs typeface="Times New Roman" charset="0"/>
              </a:defRPr>
            </a:lvl1pPr>
          </a:lstStyle>
          <a:p>
            <a:pPr lvl="0"/>
            <a:r>
              <a:rPr lang="en-US" dirty="0" smtClean="0"/>
              <a:t>David Klein</a:t>
            </a:r>
          </a:p>
        </p:txBody>
      </p:sp>
      <p:sp>
        <p:nvSpPr>
          <p:cNvPr id="29" name="CN"/>
          <p:cNvSpPr>
            <a:spLocks noGrp="1"/>
          </p:cNvSpPr>
          <p:nvPr>
            <p:ph sz="quarter" idx="19" hasCustomPrompt="1"/>
          </p:nvPr>
        </p:nvSpPr>
        <p:spPr>
          <a:xfrm>
            <a:off x="152400" y="3733800"/>
            <a:ext cx="8839200" cy="533400"/>
          </a:xfrm>
          <a:prstGeom prst="rect">
            <a:avLst/>
          </a:prstGeom>
        </p:spPr>
        <p:txBody>
          <a:bodyPr/>
          <a:lstStyle>
            <a:lvl1pPr marL="0" indent="0" algn="ctr">
              <a:buNone/>
              <a:defRPr sz="4000" b="1" i="0" baseline="0">
                <a:solidFill>
                  <a:schemeClr val="accent1"/>
                </a:solidFill>
                <a:latin typeface="Times New Roman" charset="0"/>
                <a:ea typeface="Times New Roman" charset="0"/>
                <a:cs typeface="Times New Roman" charset="0"/>
              </a:defRPr>
            </a:lvl1pPr>
          </a:lstStyle>
          <a:p>
            <a:pPr lvl="0"/>
            <a:r>
              <a:rPr lang="en-US" dirty="0" smtClean="0"/>
              <a:t>Chapter 1</a:t>
            </a:r>
            <a:endParaRPr lang="en-US" dirty="0"/>
          </a:p>
        </p:txBody>
      </p:sp>
      <p:sp>
        <p:nvSpPr>
          <p:cNvPr id="31" name="CT"/>
          <p:cNvSpPr>
            <a:spLocks noGrp="1"/>
          </p:cNvSpPr>
          <p:nvPr>
            <p:ph sz="quarter" idx="20" hasCustomPrompt="1"/>
          </p:nvPr>
        </p:nvSpPr>
        <p:spPr>
          <a:xfrm>
            <a:off x="152400" y="4267200"/>
            <a:ext cx="8839200" cy="2438400"/>
          </a:xfrm>
          <a:prstGeom prst="rect">
            <a:avLst/>
          </a:prstGeom>
        </p:spPr>
        <p:txBody>
          <a:bodyPr anchor="ctr"/>
          <a:lstStyle>
            <a:lvl1pPr marL="0" indent="0" algn="ctr">
              <a:buNone/>
              <a:defRPr sz="3800" b="0" i="0">
                <a:latin typeface="Times New Roman" charset="0"/>
                <a:ea typeface="Times New Roman" charset="0"/>
                <a:cs typeface="Times New Roman" charset="0"/>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dirty="0" smtClean="0"/>
              <a:t>Click to Edit Chapter Title</a:t>
            </a:r>
            <a:endParaRPr lang="en-US" dirty="0"/>
          </a:p>
        </p:txBody>
      </p:sp>
    </p:spTree>
    <p:extLst>
      <p:ext uri="{BB962C8B-B14F-4D97-AF65-F5344CB8AC3E}">
        <p14:creationId xmlns:p14="http://schemas.microsoft.com/office/powerpoint/2010/main" val="82637240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hapter Outline: Version E2 (double#)">
    <p:spTree>
      <p:nvGrpSpPr>
        <p:cNvPr id="1" name=""/>
        <p:cNvGrpSpPr/>
        <p:nvPr/>
      </p:nvGrpSpPr>
      <p:grpSpPr>
        <a:xfrm>
          <a:off x="0" y="0"/>
          <a:ext cx="0" cy="0"/>
          <a:chOff x="0" y="0"/>
          <a:chExt cx="0" cy="0"/>
        </a:xfrm>
      </p:grpSpPr>
      <p:sp>
        <p:nvSpPr>
          <p:cNvPr id="7" name="Title"/>
          <p:cNvSpPr>
            <a:spLocks noGrp="1"/>
          </p:cNvSpPr>
          <p:nvPr>
            <p:ph type="title"/>
          </p:nvPr>
        </p:nvSpPr>
        <p:spPr>
          <a:xfrm>
            <a:off x="304800" y="762001"/>
            <a:ext cx="8534400" cy="990600"/>
          </a:xfrm>
          <a:prstGeom prst="rect">
            <a:avLst/>
          </a:prstGeom>
        </p:spPr>
        <p:txBody>
          <a:bodyPr/>
          <a:lstStyle>
            <a:lvl1pPr>
              <a:defRPr sz="4000">
                <a:solidFill>
                  <a:schemeClr val="accent1"/>
                </a:solidFill>
                <a:latin typeface="Times New Roman" charset="0"/>
                <a:ea typeface="Times New Roman" charset="0"/>
                <a:cs typeface="Times New Roman" charset="0"/>
              </a:defRPr>
            </a:lvl1pPr>
          </a:lstStyle>
          <a:p>
            <a:r>
              <a:rPr lang="en-US" dirty="0" smtClean="0"/>
              <a:t>Click to edit Master title style</a:t>
            </a:r>
            <a:endParaRPr lang="en-US" dirty="0"/>
          </a:p>
        </p:txBody>
      </p:sp>
      <p:sp>
        <p:nvSpPr>
          <p:cNvPr id="6" name="COBNL"/>
          <p:cNvSpPr>
            <a:spLocks noGrp="1"/>
          </p:cNvSpPr>
          <p:nvPr>
            <p:ph sz="quarter" idx="14" hasCustomPrompt="1"/>
          </p:nvPr>
        </p:nvSpPr>
        <p:spPr>
          <a:xfrm>
            <a:off x="304800" y="1752600"/>
            <a:ext cx="8534400" cy="4343400"/>
          </a:xfrm>
          <a:prstGeom prst="rect">
            <a:avLst/>
          </a:prstGeom>
        </p:spPr>
        <p:txBody>
          <a:bodyPr/>
          <a:lstStyle>
            <a:lvl1pPr marL="803275" indent="-803275">
              <a:buNone/>
              <a:tabLst/>
              <a:defRPr sz="2800" b="0" i="0" baseline="0">
                <a:latin typeface="Times New Roman" charset="0"/>
                <a:ea typeface="Times New Roman" charset="0"/>
                <a:cs typeface="Times New Roman" charset="0"/>
              </a:defRPr>
            </a:lvl1pPr>
            <a:lvl2pPr marL="1143000" indent="-292608">
              <a:buClr>
                <a:schemeClr val="accent2"/>
              </a:buClr>
              <a:defRPr sz="2400" b="0" i="0" baseline="0">
                <a:latin typeface="Times New Roman" charset="0"/>
                <a:ea typeface="Times New Roman" charset="0"/>
                <a:cs typeface="Times New Roman" charset="0"/>
              </a:defRPr>
            </a:lvl2pPr>
            <a:lvl3pPr marL="1143000" marR="0" indent="-292608" algn="l" defTabSz="914400" rtl="0" eaLnBrk="1" fontAlgn="auto" latinLnBrk="0" hangingPunct="1">
              <a:lnSpc>
                <a:spcPct val="90000"/>
              </a:lnSpc>
              <a:spcBef>
                <a:spcPts val="500"/>
              </a:spcBef>
              <a:spcAft>
                <a:spcPts val="0"/>
              </a:spcAft>
              <a:buClrTx/>
              <a:buSzTx/>
              <a:buFont typeface="Arial"/>
              <a:buChar char="•"/>
              <a:tabLst/>
              <a:defRPr sz="2400" b="0" i="0">
                <a:solidFill>
                  <a:schemeClr val="accent2"/>
                </a:solidFill>
                <a:latin typeface="Times New Roman" charset="0"/>
                <a:ea typeface="Times New Roman" charset="0"/>
                <a:cs typeface="Times New Roman" charset="0"/>
              </a:defRPr>
            </a:lvl3pPr>
          </a:lstStyle>
          <a:p>
            <a:pPr lvl="0"/>
            <a:r>
              <a:rPr lang="en-US" dirty="0" smtClean="0"/>
              <a:t>1.1	This Is a Sample Outline for One-Column and Double-numbered</a:t>
            </a:r>
          </a:p>
          <a:p>
            <a:pPr lvl="1"/>
            <a:r>
              <a:rPr lang="en-US" dirty="0" smtClean="0"/>
              <a:t>The H2 Level Does Not Have a Number</a:t>
            </a:r>
          </a:p>
          <a:p>
            <a:pPr lvl="2"/>
            <a:r>
              <a:rPr lang="en-US" dirty="0" smtClean="0"/>
              <a:t>One of the Subheadings May Be a Special Feature </a:t>
            </a:r>
          </a:p>
          <a:p>
            <a:pPr lvl="0"/>
            <a:r>
              <a:rPr lang="en-US" dirty="0" smtClean="0"/>
              <a:t>10.2	This Outline Has Two Levels</a:t>
            </a:r>
          </a:p>
          <a:p>
            <a:pPr lvl="1"/>
            <a:r>
              <a:rPr lang="en-US" dirty="0" smtClean="0"/>
              <a:t>Outline Items Usually Have No Ending Punctuation</a:t>
            </a:r>
          </a:p>
          <a:p>
            <a:pPr lvl="2"/>
            <a:r>
              <a:rPr lang="en-US" dirty="0" smtClean="0"/>
              <a:t>Special Feature </a:t>
            </a:r>
          </a:p>
        </p:txBody>
      </p:sp>
      <p:sp>
        <p:nvSpPr>
          <p:cNvPr id="4" name="Slide Number Placeholder 3"/>
          <p:cNvSpPr>
            <a:spLocks noGrp="1"/>
          </p:cNvSpPr>
          <p:nvPr>
            <p:ph type="sldNum" sz="quarter" idx="11"/>
          </p:nvPr>
        </p:nvSpPr>
        <p:spPr/>
        <p:txBody>
          <a:bodyPr/>
          <a:lstStyle>
            <a:lvl1pPr>
              <a:defRPr>
                <a:latin typeface="Times New Roman" charset="0"/>
                <a:ea typeface="Times New Roman" charset="0"/>
                <a:cs typeface="Times New Roman" charset="0"/>
              </a:defRPr>
            </a:lvl1pPr>
          </a:lstStyle>
          <a:p>
            <a:fld id="{67B19427-F580-D146-B60E-4CADEE75497F}" type="slidenum">
              <a:rPr lang="en-US" smtClean="0"/>
              <a:pPr/>
              <a:t>‹#›</a:t>
            </a:fld>
            <a:endParaRPr lang="en-US" dirty="0"/>
          </a:p>
        </p:txBody>
      </p:sp>
      <p:sp>
        <p:nvSpPr>
          <p:cNvPr id="3" name="Footer Placeholder 2"/>
          <p:cNvSpPr>
            <a:spLocks noGrp="1"/>
          </p:cNvSpPr>
          <p:nvPr>
            <p:ph type="ftr" sz="quarter" idx="10"/>
          </p:nvPr>
        </p:nvSpPr>
        <p:spPr/>
        <p:txBody>
          <a:bodyPr/>
          <a:lstStyle>
            <a:lvl1pPr>
              <a:defRPr>
                <a:latin typeface="Times New Roman" charset="0"/>
                <a:ea typeface="Times New Roman" charset="0"/>
                <a:cs typeface="Times New Roman" charset="0"/>
              </a:defRPr>
            </a:lvl1pPr>
          </a:lstStyle>
          <a:p>
            <a:r>
              <a:rPr lang="en-IN" dirty="0" smtClean="0"/>
              <a:t>Copyright ©2018 John Wiley &amp; Sons, Inc.</a:t>
            </a:r>
            <a:endParaRPr lang="en-US" dirty="0" smtClean="0"/>
          </a:p>
        </p:txBody>
      </p:sp>
    </p:spTree>
    <p:extLst>
      <p:ext uri="{BB962C8B-B14F-4D97-AF65-F5344CB8AC3E}">
        <p14:creationId xmlns:p14="http://schemas.microsoft.com/office/powerpoint/2010/main" val="104265528"/>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hapter Outline: Version E1">
    <p:spTree>
      <p:nvGrpSpPr>
        <p:cNvPr id="1" name=""/>
        <p:cNvGrpSpPr/>
        <p:nvPr/>
      </p:nvGrpSpPr>
      <p:grpSpPr>
        <a:xfrm>
          <a:off x="0" y="0"/>
          <a:ext cx="0" cy="0"/>
          <a:chOff x="0" y="0"/>
          <a:chExt cx="0" cy="0"/>
        </a:xfrm>
      </p:grpSpPr>
      <p:sp>
        <p:nvSpPr>
          <p:cNvPr id="7" name="Title"/>
          <p:cNvSpPr>
            <a:spLocks noGrp="1"/>
          </p:cNvSpPr>
          <p:nvPr>
            <p:ph type="title"/>
          </p:nvPr>
        </p:nvSpPr>
        <p:spPr>
          <a:xfrm>
            <a:off x="304800" y="762001"/>
            <a:ext cx="8534400" cy="990600"/>
          </a:xfrm>
          <a:prstGeom prst="rect">
            <a:avLst/>
          </a:prstGeom>
        </p:spPr>
        <p:txBody>
          <a:bodyPr/>
          <a:lstStyle>
            <a:lvl1pPr>
              <a:defRPr sz="4000">
                <a:solidFill>
                  <a:schemeClr val="accent1"/>
                </a:solidFill>
                <a:latin typeface="Times New Roman" charset="0"/>
                <a:ea typeface="Times New Roman" charset="0"/>
                <a:cs typeface="Times New Roman" charset="0"/>
              </a:defRPr>
            </a:lvl1pPr>
          </a:lstStyle>
          <a:p>
            <a:r>
              <a:rPr lang="en-US" dirty="0" smtClean="0"/>
              <a:t>Click to edit Master title style</a:t>
            </a:r>
            <a:endParaRPr lang="en-US" dirty="0"/>
          </a:p>
        </p:txBody>
      </p:sp>
      <p:sp>
        <p:nvSpPr>
          <p:cNvPr id="6" name="COB"/>
          <p:cNvSpPr>
            <a:spLocks noGrp="1"/>
          </p:cNvSpPr>
          <p:nvPr>
            <p:ph sz="quarter" idx="14" hasCustomPrompt="1"/>
          </p:nvPr>
        </p:nvSpPr>
        <p:spPr>
          <a:xfrm>
            <a:off x="304800" y="1752600"/>
            <a:ext cx="8534400" cy="4495800"/>
          </a:xfrm>
          <a:prstGeom prst="rect">
            <a:avLst/>
          </a:prstGeom>
        </p:spPr>
        <p:txBody>
          <a:bodyPr/>
          <a:lstStyle>
            <a:lvl1pPr marL="0" indent="0">
              <a:buFont typeface="+mj-lt"/>
              <a:buNone/>
              <a:tabLst/>
              <a:defRPr sz="2800" b="0" i="0" baseline="0">
                <a:latin typeface="Times New Roman" charset="0"/>
                <a:ea typeface="Times New Roman" charset="0"/>
                <a:cs typeface="Times New Roman" charset="0"/>
              </a:defRPr>
            </a:lvl1pPr>
            <a:lvl2pPr marL="803275" indent="-282575">
              <a:buClr>
                <a:schemeClr val="accent2"/>
              </a:buClr>
              <a:tabLst/>
              <a:defRPr sz="2400" b="0" i="0" baseline="0">
                <a:latin typeface="Times New Roman" charset="0"/>
                <a:ea typeface="Times New Roman" charset="0"/>
                <a:cs typeface="Times New Roman" charset="0"/>
              </a:defRPr>
            </a:lvl2pPr>
            <a:lvl3pPr marL="803275" marR="0" indent="-282575" algn="l" defTabSz="914400" rtl="0" eaLnBrk="1" fontAlgn="auto" latinLnBrk="0" hangingPunct="1">
              <a:lnSpc>
                <a:spcPct val="90000"/>
              </a:lnSpc>
              <a:spcBef>
                <a:spcPts val="500"/>
              </a:spcBef>
              <a:spcAft>
                <a:spcPts val="0"/>
              </a:spcAft>
              <a:buClrTx/>
              <a:buSzTx/>
              <a:buFont typeface="Arial"/>
              <a:buChar char="•"/>
              <a:tabLst/>
              <a:defRPr sz="2400" b="0" i="0">
                <a:solidFill>
                  <a:schemeClr val="accent2"/>
                </a:solidFill>
                <a:latin typeface="Times New Roman" charset="0"/>
                <a:ea typeface="Times New Roman" charset="0"/>
                <a:cs typeface="Times New Roman" charset="0"/>
              </a:defRPr>
            </a:lvl3pPr>
          </a:lstStyle>
          <a:p>
            <a:pPr lvl="0"/>
            <a:r>
              <a:rPr lang="en-US" dirty="0" smtClean="0"/>
              <a:t>This Is a Sample Outline with No Numbers and One-column</a:t>
            </a:r>
          </a:p>
          <a:p>
            <a:pPr lvl="1"/>
            <a:r>
              <a:rPr lang="en-US" dirty="0" smtClean="0"/>
              <a:t>The H2 Level Does Not Have a Number</a:t>
            </a:r>
          </a:p>
          <a:p>
            <a:pPr lvl="2"/>
            <a:r>
              <a:rPr lang="en-US" dirty="0" smtClean="0"/>
              <a:t>One of the Subheadings May Be a Special Feature  </a:t>
            </a:r>
          </a:p>
          <a:p>
            <a:pPr lvl="0"/>
            <a:r>
              <a:rPr lang="en-US" dirty="0" smtClean="0"/>
              <a:t>This Outline Has Two Levels</a:t>
            </a:r>
          </a:p>
          <a:p>
            <a:pPr lvl="1"/>
            <a:r>
              <a:rPr lang="en-US" dirty="0" smtClean="0"/>
              <a:t>Outline Items Usually Have No Ending Punctuation</a:t>
            </a:r>
          </a:p>
          <a:p>
            <a:pPr marL="803275" marR="0" lvl="2" indent="-282575" algn="l" defTabSz="914400" rtl="0" eaLnBrk="1" fontAlgn="auto" latinLnBrk="0" hangingPunct="1">
              <a:lnSpc>
                <a:spcPct val="90000"/>
              </a:lnSpc>
              <a:spcBef>
                <a:spcPts val="500"/>
              </a:spcBef>
              <a:spcAft>
                <a:spcPts val="0"/>
              </a:spcAft>
              <a:buClrTx/>
              <a:buSzTx/>
              <a:buFont typeface="Arial"/>
              <a:buChar char="•"/>
              <a:tabLst/>
              <a:defRPr/>
            </a:pPr>
            <a:r>
              <a:rPr lang="en-US" dirty="0" smtClean="0"/>
              <a:t>Special Feature</a:t>
            </a:r>
          </a:p>
        </p:txBody>
      </p:sp>
      <p:sp>
        <p:nvSpPr>
          <p:cNvPr id="3" name="Slide Number Placeholder 2"/>
          <p:cNvSpPr>
            <a:spLocks noGrp="1"/>
          </p:cNvSpPr>
          <p:nvPr>
            <p:ph type="sldNum" sz="quarter" idx="10"/>
          </p:nvPr>
        </p:nvSpPr>
        <p:spPr/>
        <p:txBody>
          <a:bodyPr/>
          <a:lstStyle>
            <a:lvl1pPr>
              <a:defRPr>
                <a:latin typeface="Times New Roman" charset="0"/>
                <a:ea typeface="Times New Roman" charset="0"/>
                <a:cs typeface="Times New Roman" charset="0"/>
              </a:defRPr>
            </a:lvl1p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lvl1pPr>
              <a:defRPr>
                <a:latin typeface="Times New Roman" charset="0"/>
                <a:ea typeface="Times New Roman" charset="0"/>
                <a:cs typeface="Times New Roman" charset="0"/>
              </a:defRPr>
            </a:lvl1pPr>
          </a:lstStyle>
          <a:p>
            <a:r>
              <a:rPr lang="en-IN" dirty="0" smtClean="0"/>
              <a:t>Copyright ©2018 John Wiley &amp; Sons, Inc.</a:t>
            </a:r>
            <a:endParaRPr lang="en-US" dirty="0" smtClean="0"/>
          </a:p>
        </p:txBody>
      </p:sp>
    </p:spTree>
    <p:extLst>
      <p:ext uri="{BB962C8B-B14F-4D97-AF65-F5344CB8AC3E}">
        <p14:creationId xmlns:p14="http://schemas.microsoft.com/office/powerpoint/2010/main" val="340378349"/>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hapter Outline: Version F1">
    <p:spTree>
      <p:nvGrpSpPr>
        <p:cNvPr id="1" name=""/>
        <p:cNvGrpSpPr/>
        <p:nvPr/>
      </p:nvGrpSpPr>
      <p:grpSpPr>
        <a:xfrm>
          <a:off x="0" y="0"/>
          <a:ext cx="0" cy="0"/>
          <a:chOff x="0" y="0"/>
          <a:chExt cx="0" cy="0"/>
        </a:xfrm>
      </p:grpSpPr>
      <p:sp>
        <p:nvSpPr>
          <p:cNvPr id="7" name="Title"/>
          <p:cNvSpPr>
            <a:spLocks noGrp="1"/>
          </p:cNvSpPr>
          <p:nvPr>
            <p:ph type="title"/>
          </p:nvPr>
        </p:nvSpPr>
        <p:spPr>
          <a:xfrm>
            <a:off x="304800" y="762001"/>
            <a:ext cx="8534400" cy="990600"/>
          </a:xfrm>
          <a:prstGeom prst="rect">
            <a:avLst/>
          </a:prstGeom>
        </p:spPr>
        <p:txBody>
          <a:bodyPr/>
          <a:lstStyle>
            <a:lvl1pPr>
              <a:defRPr sz="4000">
                <a:solidFill>
                  <a:schemeClr val="accent1"/>
                </a:solidFill>
                <a:latin typeface="Times New Roman" charset="0"/>
                <a:ea typeface="Times New Roman" charset="0"/>
                <a:cs typeface="Times New Roman" charset="0"/>
              </a:defRPr>
            </a:lvl1pPr>
          </a:lstStyle>
          <a:p>
            <a:r>
              <a:rPr lang="en-US" dirty="0" smtClean="0"/>
              <a:t>Click to edit Master title style</a:t>
            </a:r>
            <a:endParaRPr lang="en-US" dirty="0"/>
          </a:p>
        </p:txBody>
      </p:sp>
      <p:sp>
        <p:nvSpPr>
          <p:cNvPr id="6" name="COBNL"/>
          <p:cNvSpPr>
            <a:spLocks noGrp="1"/>
          </p:cNvSpPr>
          <p:nvPr>
            <p:ph sz="quarter" idx="14" hasCustomPrompt="1"/>
          </p:nvPr>
        </p:nvSpPr>
        <p:spPr>
          <a:xfrm>
            <a:off x="304800" y="1752600"/>
            <a:ext cx="8534400" cy="4419600"/>
          </a:xfrm>
          <a:prstGeom prst="rect">
            <a:avLst/>
          </a:prstGeom>
        </p:spPr>
        <p:txBody>
          <a:bodyPr numCol="2" spcCol="548640"/>
          <a:lstStyle>
            <a:lvl1pPr marL="803275" marR="0" indent="-803275" algn="l" defTabSz="914400" rtl="0" eaLnBrk="1" fontAlgn="auto" latinLnBrk="0" hangingPunct="1">
              <a:lnSpc>
                <a:spcPct val="90000"/>
              </a:lnSpc>
              <a:spcBef>
                <a:spcPts val="1000"/>
              </a:spcBef>
              <a:spcAft>
                <a:spcPts val="0"/>
              </a:spcAft>
              <a:buClrTx/>
              <a:buSzTx/>
              <a:buFont typeface="Arial"/>
              <a:buNone/>
              <a:tabLst/>
              <a:defRPr sz="2800" b="0" i="0" baseline="0">
                <a:latin typeface="Times New Roman" charset="0"/>
                <a:ea typeface="Times New Roman" charset="0"/>
                <a:cs typeface="Times New Roman" charset="0"/>
              </a:defRPr>
            </a:lvl1pPr>
          </a:lstStyle>
          <a:p>
            <a:pPr lvl="0"/>
            <a:r>
              <a:rPr lang="en-US" dirty="0" smtClean="0"/>
              <a:t>1.1	This Is a Sample Outline for Two-Column and Double-numbered</a:t>
            </a:r>
            <a:endParaRPr lang="en-US" dirty="0"/>
          </a:p>
          <a:p>
            <a:pPr lvl="0"/>
            <a:r>
              <a:rPr lang="en-US" dirty="0" smtClean="0"/>
              <a:t>1.2	It is Two-column </a:t>
            </a:r>
          </a:p>
          <a:p>
            <a:pPr lvl="0"/>
            <a:r>
              <a:rPr lang="en-US" dirty="0" smtClean="0"/>
              <a:t>1.3	This Outline Has No Sub-lists</a:t>
            </a:r>
          </a:p>
          <a:p>
            <a:pPr lvl="0"/>
            <a:r>
              <a:rPr lang="en-US" dirty="0" smtClean="0"/>
              <a:t>1.4	This List Is Double-numbered</a:t>
            </a:r>
          </a:p>
          <a:p>
            <a:pPr lvl="0"/>
            <a:r>
              <a:rPr lang="en-US" dirty="0" smtClean="0"/>
              <a:t>1.5	The Outline Slide Has a Footer</a:t>
            </a:r>
          </a:p>
          <a:p>
            <a:pPr lvl="0"/>
            <a:r>
              <a:rPr lang="en-US" dirty="0" smtClean="0"/>
              <a:t>1.6	Outline Items Usually Have No Ending Punctuation</a:t>
            </a:r>
          </a:p>
          <a:p>
            <a:pPr marL="803275" marR="0" lvl="0" indent="-803275" algn="l" defTabSz="914400" rtl="0" eaLnBrk="1" fontAlgn="auto" latinLnBrk="0" hangingPunct="1">
              <a:lnSpc>
                <a:spcPct val="90000"/>
              </a:lnSpc>
              <a:spcBef>
                <a:spcPts val="1000"/>
              </a:spcBef>
              <a:spcAft>
                <a:spcPts val="0"/>
              </a:spcAft>
              <a:buClrTx/>
              <a:buSzTx/>
              <a:buFont typeface="Arial"/>
              <a:buNone/>
              <a:tabLst/>
              <a:defRPr/>
            </a:pPr>
            <a:r>
              <a:rPr lang="en-US" dirty="0" smtClean="0"/>
              <a:t>1.7	Another Heading</a:t>
            </a:r>
          </a:p>
          <a:p>
            <a:pPr marL="803275" marR="0" lvl="0" indent="-803275" algn="l" defTabSz="914400" rtl="0" eaLnBrk="1" fontAlgn="auto" latinLnBrk="0" hangingPunct="1">
              <a:lnSpc>
                <a:spcPct val="90000"/>
              </a:lnSpc>
              <a:spcBef>
                <a:spcPts val="1000"/>
              </a:spcBef>
              <a:spcAft>
                <a:spcPts val="0"/>
              </a:spcAft>
              <a:buClrTx/>
              <a:buSzTx/>
              <a:buFont typeface="Arial"/>
              <a:buNone/>
              <a:tabLst/>
              <a:defRPr/>
            </a:pPr>
            <a:r>
              <a:rPr lang="en-US" dirty="0" smtClean="0"/>
              <a:t>1.8	Another Heading</a:t>
            </a:r>
          </a:p>
          <a:p>
            <a:pPr marL="803275" marR="0" lvl="0" indent="-803275" algn="l" defTabSz="914400" rtl="0" eaLnBrk="1" fontAlgn="auto" latinLnBrk="0" hangingPunct="1">
              <a:lnSpc>
                <a:spcPct val="90000"/>
              </a:lnSpc>
              <a:spcBef>
                <a:spcPts val="1000"/>
              </a:spcBef>
              <a:spcAft>
                <a:spcPts val="0"/>
              </a:spcAft>
              <a:buClrTx/>
              <a:buSzTx/>
              <a:buFont typeface="Arial"/>
              <a:buNone/>
              <a:tabLst/>
              <a:defRPr/>
            </a:pPr>
            <a:r>
              <a:rPr lang="en-US" dirty="0" smtClean="0"/>
              <a:t>1.10	Another Heading</a:t>
            </a:r>
          </a:p>
        </p:txBody>
      </p:sp>
      <p:sp>
        <p:nvSpPr>
          <p:cNvPr id="3" name="Slide Number Placeholder 2"/>
          <p:cNvSpPr>
            <a:spLocks noGrp="1"/>
          </p:cNvSpPr>
          <p:nvPr>
            <p:ph type="sldNum" sz="quarter" idx="10"/>
          </p:nvPr>
        </p:nvSpPr>
        <p:spPr/>
        <p:txBody>
          <a:bodyPr/>
          <a:lstStyle>
            <a:lvl1pPr>
              <a:defRPr>
                <a:latin typeface="Times New Roman" charset="0"/>
                <a:ea typeface="Times New Roman" charset="0"/>
                <a:cs typeface="Times New Roman" charset="0"/>
              </a:defRPr>
            </a:lvl1p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lvl1pPr>
              <a:defRPr>
                <a:latin typeface="Times New Roman" charset="0"/>
                <a:ea typeface="Times New Roman" charset="0"/>
                <a:cs typeface="Times New Roman" charset="0"/>
              </a:defRPr>
            </a:lvl1pPr>
          </a:lstStyle>
          <a:p>
            <a:r>
              <a:rPr lang="en-IN" dirty="0" smtClean="0"/>
              <a:t>Copyright ©2018 John Wiley &amp; Sons, Inc.</a:t>
            </a:r>
            <a:endParaRPr lang="en-US" dirty="0" smtClean="0"/>
          </a:p>
        </p:txBody>
      </p:sp>
    </p:spTree>
    <p:extLst>
      <p:ext uri="{BB962C8B-B14F-4D97-AF65-F5344CB8AC3E}">
        <p14:creationId xmlns:p14="http://schemas.microsoft.com/office/powerpoint/2010/main" val="2051878958"/>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hapter Outline: Version F2 (2 text boxes)">
    <p:spTree>
      <p:nvGrpSpPr>
        <p:cNvPr id="1" name=""/>
        <p:cNvGrpSpPr/>
        <p:nvPr/>
      </p:nvGrpSpPr>
      <p:grpSpPr>
        <a:xfrm>
          <a:off x="0" y="0"/>
          <a:ext cx="0" cy="0"/>
          <a:chOff x="0" y="0"/>
          <a:chExt cx="0" cy="0"/>
        </a:xfrm>
      </p:grpSpPr>
      <p:sp>
        <p:nvSpPr>
          <p:cNvPr id="8" name="Title"/>
          <p:cNvSpPr>
            <a:spLocks noGrp="1"/>
          </p:cNvSpPr>
          <p:nvPr>
            <p:ph type="title"/>
          </p:nvPr>
        </p:nvSpPr>
        <p:spPr>
          <a:xfrm>
            <a:off x="304800" y="762001"/>
            <a:ext cx="8534400" cy="990600"/>
          </a:xfrm>
          <a:prstGeom prst="rect">
            <a:avLst/>
          </a:prstGeom>
        </p:spPr>
        <p:txBody>
          <a:bodyPr/>
          <a:lstStyle>
            <a:lvl1pPr>
              <a:defRPr sz="4000">
                <a:solidFill>
                  <a:schemeClr val="accent1"/>
                </a:solidFill>
                <a:latin typeface="Times New Roman" charset="0"/>
                <a:ea typeface="Times New Roman" charset="0"/>
                <a:cs typeface="Times New Roman" charset="0"/>
              </a:defRPr>
            </a:lvl1pPr>
          </a:lstStyle>
          <a:p>
            <a:r>
              <a:rPr lang="en-US" dirty="0" smtClean="0"/>
              <a:t>Click to edit Master title style</a:t>
            </a:r>
            <a:endParaRPr lang="en-US" dirty="0"/>
          </a:p>
        </p:txBody>
      </p:sp>
      <p:sp>
        <p:nvSpPr>
          <p:cNvPr id="6" name="COBNL1"/>
          <p:cNvSpPr>
            <a:spLocks noGrp="1"/>
          </p:cNvSpPr>
          <p:nvPr>
            <p:ph sz="quarter" idx="14" hasCustomPrompt="1"/>
          </p:nvPr>
        </p:nvSpPr>
        <p:spPr>
          <a:xfrm>
            <a:off x="304800" y="1752600"/>
            <a:ext cx="4038600" cy="4419600"/>
          </a:xfrm>
          <a:prstGeom prst="rect">
            <a:avLst/>
          </a:prstGeom>
        </p:spPr>
        <p:txBody>
          <a:bodyPr numCol="1" spcCol="548640"/>
          <a:lstStyle>
            <a:lvl1pPr marL="803275" marR="0" indent="-803275" algn="l" defTabSz="914400" rtl="0" eaLnBrk="1" fontAlgn="auto" latinLnBrk="0" hangingPunct="1">
              <a:lnSpc>
                <a:spcPct val="90000"/>
              </a:lnSpc>
              <a:spcBef>
                <a:spcPts val="1000"/>
              </a:spcBef>
              <a:spcAft>
                <a:spcPts val="0"/>
              </a:spcAft>
              <a:buClrTx/>
              <a:buSzTx/>
              <a:buFont typeface="Arial"/>
              <a:buNone/>
              <a:tabLst/>
              <a:defRPr sz="2800" b="0" i="0" baseline="0">
                <a:latin typeface="Times New Roman" charset="0"/>
                <a:ea typeface="Times New Roman" charset="0"/>
                <a:cs typeface="Times New Roman" charset="0"/>
              </a:defRPr>
            </a:lvl1pPr>
          </a:lstStyle>
          <a:p>
            <a:pPr lvl="0"/>
            <a:r>
              <a:rPr lang="en-US" dirty="0" smtClean="0"/>
              <a:t>1.1	This Is a Sample Outline for Two-Column (2 Boxes) and Double-numbered</a:t>
            </a:r>
            <a:endParaRPr lang="en-US" dirty="0"/>
          </a:p>
          <a:p>
            <a:pPr lvl="0"/>
            <a:r>
              <a:rPr lang="en-US" dirty="0" smtClean="0"/>
              <a:t>1.2	It is Two-column </a:t>
            </a:r>
          </a:p>
          <a:p>
            <a:pPr lvl="0"/>
            <a:r>
              <a:rPr lang="en-US" dirty="0" smtClean="0"/>
              <a:t>1.3	This Outline Has No Sub-lists</a:t>
            </a:r>
          </a:p>
          <a:p>
            <a:pPr lvl="0"/>
            <a:r>
              <a:rPr lang="en-US" dirty="0" smtClean="0"/>
              <a:t>1.4	This List Is Double-numbered</a:t>
            </a:r>
          </a:p>
        </p:txBody>
      </p:sp>
      <p:sp>
        <p:nvSpPr>
          <p:cNvPr id="7" name="COBNL2"/>
          <p:cNvSpPr>
            <a:spLocks noGrp="1"/>
          </p:cNvSpPr>
          <p:nvPr>
            <p:ph sz="quarter" idx="15" hasCustomPrompt="1"/>
          </p:nvPr>
        </p:nvSpPr>
        <p:spPr>
          <a:xfrm>
            <a:off x="4767262" y="1752600"/>
            <a:ext cx="4038600" cy="4419600"/>
          </a:xfrm>
          <a:prstGeom prst="rect">
            <a:avLst/>
          </a:prstGeom>
        </p:spPr>
        <p:txBody>
          <a:bodyPr numCol="1" spcCol="548640"/>
          <a:lstStyle>
            <a:lvl1pPr marL="803275" marR="0" indent="-803275" algn="l" defTabSz="914400" rtl="0" eaLnBrk="1" fontAlgn="auto" latinLnBrk="0" hangingPunct="1">
              <a:lnSpc>
                <a:spcPct val="90000"/>
              </a:lnSpc>
              <a:spcBef>
                <a:spcPts val="1000"/>
              </a:spcBef>
              <a:spcAft>
                <a:spcPts val="0"/>
              </a:spcAft>
              <a:buClrTx/>
              <a:buSzTx/>
              <a:buFont typeface="Arial"/>
              <a:buNone/>
              <a:tabLst/>
              <a:defRPr sz="2800" b="0" i="0" baseline="0">
                <a:latin typeface="Times New Roman" charset="0"/>
                <a:ea typeface="Times New Roman" charset="0"/>
                <a:cs typeface="Times New Roman" charset="0"/>
              </a:defRPr>
            </a:lvl1pPr>
          </a:lstStyle>
          <a:p>
            <a:pPr lvl="0"/>
            <a:r>
              <a:rPr lang="en-US" dirty="0" smtClean="0"/>
              <a:t>1.5	The Outline Slide Has a Footer</a:t>
            </a:r>
          </a:p>
          <a:p>
            <a:pPr lvl="0"/>
            <a:r>
              <a:rPr lang="en-US" dirty="0" smtClean="0"/>
              <a:t>1.6	Outline Items Usually Have No Ending Punctuation</a:t>
            </a:r>
          </a:p>
          <a:p>
            <a:pPr marL="803275" marR="0" lvl="0" indent="-803275" algn="l" defTabSz="914400" rtl="0" eaLnBrk="1" fontAlgn="auto" latinLnBrk="0" hangingPunct="1">
              <a:lnSpc>
                <a:spcPct val="90000"/>
              </a:lnSpc>
              <a:spcBef>
                <a:spcPts val="1000"/>
              </a:spcBef>
              <a:spcAft>
                <a:spcPts val="0"/>
              </a:spcAft>
              <a:buClrTx/>
              <a:buSzTx/>
              <a:buFont typeface="Arial"/>
              <a:buNone/>
              <a:tabLst/>
              <a:defRPr/>
            </a:pPr>
            <a:r>
              <a:rPr lang="en-US" dirty="0" smtClean="0"/>
              <a:t>1.7	Another Heading</a:t>
            </a:r>
          </a:p>
          <a:p>
            <a:pPr marL="803275" marR="0" lvl="0" indent="-803275" algn="l" defTabSz="914400" rtl="0" eaLnBrk="1" fontAlgn="auto" latinLnBrk="0" hangingPunct="1">
              <a:lnSpc>
                <a:spcPct val="90000"/>
              </a:lnSpc>
              <a:spcBef>
                <a:spcPts val="1000"/>
              </a:spcBef>
              <a:spcAft>
                <a:spcPts val="0"/>
              </a:spcAft>
              <a:buClrTx/>
              <a:buSzTx/>
              <a:buFont typeface="Arial"/>
              <a:buNone/>
              <a:tabLst/>
              <a:defRPr/>
            </a:pPr>
            <a:r>
              <a:rPr lang="en-US" dirty="0" smtClean="0"/>
              <a:t>1.8	Another Heading</a:t>
            </a:r>
          </a:p>
          <a:p>
            <a:pPr marL="803275" marR="0" lvl="0" indent="-803275" algn="l" defTabSz="914400" rtl="0" eaLnBrk="1" fontAlgn="auto" latinLnBrk="0" hangingPunct="1">
              <a:lnSpc>
                <a:spcPct val="90000"/>
              </a:lnSpc>
              <a:spcBef>
                <a:spcPts val="1000"/>
              </a:spcBef>
              <a:spcAft>
                <a:spcPts val="0"/>
              </a:spcAft>
              <a:buClrTx/>
              <a:buSzTx/>
              <a:buFont typeface="Arial"/>
              <a:buNone/>
              <a:tabLst/>
              <a:defRPr/>
            </a:pPr>
            <a:r>
              <a:rPr lang="en-US" dirty="0" smtClean="0"/>
              <a:t>1.9	Another Heading</a:t>
            </a:r>
          </a:p>
          <a:p>
            <a:pPr marL="803275" marR="0" lvl="0" indent="-803275" algn="l" defTabSz="914400" rtl="0" eaLnBrk="1" fontAlgn="auto" latinLnBrk="0" hangingPunct="1">
              <a:lnSpc>
                <a:spcPct val="90000"/>
              </a:lnSpc>
              <a:spcBef>
                <a:spcPts val="1000"/>
              </a:spcBef>
              <a:spcAft>
                <a:spcPts val="0"/>
              </a:spcAft>
              <a:buClrTx/>
              <a:buSzTx/>
              <a:buFont typeface="Arial"/>
              <a:buNone/>
              <a:tabLst/>
              <a:defRPr/>
            </a:pPr>
            <a:r>
              <a:rPr lang="en-US" dirty="0" smtClean="0"/>
              <a:t>1.10	Another Heading</a:t>
            </a:r>
          </a:p>
        </p:txBody>
      </p:sp>
      <p:sp>
        <p:nvSpPr>
          <p:cNvPr id="3" name="Slide Number Placeholder 2"/>
          <p:cNvSpPr>
            <a:spLocks noGrp="1"/>
          </p:cNvSpPr>
          <p:nvPr>
            <p:ph type="sldNum" sz="quarter" idx="10"/>
          </p:nvPr>
        </p:nvSpPr>
        <p:spPr/>
        <p:txBody>
          <a:bodyPr/>
          <a:lstStyle>
            <a:lvl1pPr>
              <a:defRPr>
                <a:latin typeface="Times New Roman" charset="0"/>
                <a:ea typeface="Times New Roman" charset="0"/>
                <a:cs typeface="Times New Roman" charset="0"/>
              </a:defRPr>
            </a:lvl1p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lvl1pPr>
              <a:defRPr>
                <a:latin typeface="Times New Roman" charset="0"/>
                <a:ea typeface="Times New Roman" charset="0"/>
                <a:cs typeface="Times New Roman" charset="0"/>
              </a:defRPr>
            </a:lvl1pPr>
          </a:lstStyle>
          <a:p>
            <a:r>
              <a:rPr lang="en-IN" dirty="0" smtClean="0"/>
              <a:t>Copyright ©2018 John Wiley &amp; Sons, Inc.</a:t>
            </a:r>
            <a:endParaRPr lang="en-US" dirty="0" smtClean="0"/>
          </a:p>
        </p:txBody>
      </p:sp>
    </p:spTree>
    <p:extLst>
      <p:ext uri="{BB962C8B-B14F-4D97-AF65-F5344CB8AC3E}">
        <p14:creationId xmlns:p14="http://schemas.microsoft.com/office/powerpoint/2010/main" val="1410060411"/>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pter Outline: Version G">
    <p:spTree>
      <p:nvGrpSpPr>
        <p:cNvPr id="1" name=""/>
        <p:cNvGrpSpPr/>
        <p:nvPr/>
      </p:nvGrpSpPr>
      <p:grpSpPr>
        <a:xfrm>
          <a:off x="0" y="0"/>
          <a:ext cx="0" cy="0"/>
          <a:chOff x="0" y="0"/>
          <a:chExt cx="0" cy="0"/>
        </a:xfrm>
      </p:grpSpPr>
      <p:sp>
        <p:nvSpPr>
          <p:cNvPr id="6" name="Title"/>
          <p:cNvSpPr>
            <a:spLocks noGrp="1"/>
          </p:cNvSpPr>
          <p:nvPr>
            <p:ph type="title"/>
          </p:nvPr>
        </p:nvSpPr>
        <p:spPr>
          <a:xfrm>
            <a:off x="304800" y="762001"/>
            <a:ext cx="8534400" cy="990600"/>
          </a:xfrm>
          <a:prstGeom prst="rect">
            <a:avLst/>
          </a:prstGeom>
        </p:spPr>
        <p:txBody>
          <a:bodyPr/>
          <a:lstStyle>
            <a:lvl1pPr>
              <a:defRPr sz="4000">
                <a:solidFill>
                  <a:schemeClr val="accent1"/>
                </a:solidFill>
                <a:latin typeface="Times New Roman" charset="0"/>
                <a:ea typeface="Times New Roman" charset="0"/>
                <a:cs typeface="Times New Roman" charset="0"/>
              </a:defRPr>
            </a:lvl1pPr>
          </a:lstStyle>
          <a:p>
            <a:r>
              <a:rPr lang="en-US" dirty="0" smtClean="0"/>
              <a:t>Click to edit Master title style</a:t>
            </a:r>
            <a:endParaRPr lang="en-US" dirty="0"/>
          </a:p>
        </p:txBody>
      </p:sp>
      <p:sp>
        <p:nvSpPr>
          <p:cNvPr id="7" name="COB"/>
          <p:cNvSpPr>
            <a:spLocks noGrp="1"/>
          </p:cNvSpPr>
          <p:nvPr>
            <p:ph sz="quarter" idx="14" hasCustomPrompt="1"/>
          </p:nvPr>
        </p:nvSpPr>
        <p:spPr>
          <a:xfrm>
            <a:off x="304800" y="1752600"/>
            <a:ext cx="8534400" cy="4495800"/>
          </a:xfrm>
          <a:prstGeom prst="rect">
            <a:avLst/>
          </a:prstGeom>
        </p:spPr>
        <p:txBody>
          <a:bodyPr/>
          <a:lstStyle>
            <a:lvl1pPr marL="0" indent="0">
              <a:buFont typeface="+mj-lt"/>
              <a:buNone/>
              <a:tabLst/>
              <a:defRPr sz="2800" b="0" i="0" baseline="0">
                <a:latin typeface="Times New Roman" charset="0"/>
                <a:ea typeface="Times New Roman" charset="0"/>
                <a:cs typeface="Times New Roman" charset="0"/>
              </a:defRPr>
            </a:lvl1pPr>
            <a:lvl2pPr marL="520700" indent="-508000">
              <a:spcBef>
                <a:spcPts val="2000"/>
              </a:spcBef>
              <a:buNone/>
              <a:tabLst/>
              <a:defRPr sz="2800" b="0" i="0" baseline="0">
                <a:solidFill>
                  <a:schemeClr val="accent2"/>
                </a:solidFill>
                <a:latin typeface="Times New Roman" charset="0"/>
                <a:ea typeface="Times New Roman" charset="0"/>
                <a:cs typeface="Times New Roman" charset="0"/>
              </a:defRPr>
            </a:lvl2pPr>
            <a:lvl3pPr marL="635000" marR="0" indent="-395288" algn="l" defTabSz="914400" rtl="0" eaLnBrk="1" fontAlgn="auto" latinLnBrk="0" hangingPunct="1">
              <a:lnSpc>
                <a:spcPct val="90000"/>
              </a:lnSpc>
              <a:spcBef>
                <a:spcPts val="1000"/>
              </a:spcBef>
              <a:spcAft>
                <a:spcPts val="0"/>
              </a:spcAft>
              <a:buClr>
                <a:schemeClr val="accent2"/>
              </a:buClr>
              <a:buSzTx/>
              <a:buFont typeface="+mj-lt"/>
              <a:buAutoNum type="arabicPeriod"/>
              <a:tabLst/>
              <a:defRPr sz="2800" b="0" i="0">
                <a:solidFill>
                  <a:schemeClr val="tx1"/>
                </a:solidFill>
                <a:latin typeface="Times New Roman" charset="0"/>
                <a:ea typeface="Times New Roman" charset="0"/>
                <a:cs typeface="Times New Roman" charset="0"/>
              </a:defRPr>
            </a:lvl3pPr>
          </a:lstStyle>
          <a:p>
            <a:pPr lvl="0"/>
            <a:r>
              <a:rPr lang="en-US" dirty="0" smtClean="0"/>
              <a:t>This Is a Sample Outline with No Numbers</a:t>
            </a:r>
          </a:p>
          <a:p>
            <a:pPr lvl="1"/>
            <a:r>
              <a:rPr lang="en-US" dirty="0" smtClean="0"/>
              <a:t>Learning Objective</a:t>
            </a:r>
          </a:p>
          <a:p>
            <a:pPr lvl="2"/>
            <a:r>
              <a:rPr lang="en-US" dirty="0" smtClean="0"/>
              <a:t>Describe what racial &amp; ethnic group make up Latin America.</a:t>
            </a:r>
          </a:p>
          <a:p>
            <a:pPr lvl="2"/>
            <a:r>
              <a:rPr lang="en-US" dirty="0" smtClean="0"/>
              <a:t>Explain Latin American agricultural systems.</a:t>
            </a:r>
          </a:p>
          <a:p>
            <a:pPr lvl="2"/>
            <a:r>
              <a:rPr lang="en-US" dirty="0" smtClean="0"/>
              <a:t>Critically evaluate models of biodiversity conservation in the Latin American context.</a:t>
            </a:r>
          </a:p>
        </p:txBody>
      </p:sp>
      <p:sp>
        <p:nvSpPr>
          <p:cNvPr id="3" name="Slide Number Placeholder 2"/>
          <p:cNvSpPr>
            <a:spLocks noGrp="1"/>
          </p:cNvSpPr>
          <p:nvPr>
            <p:ph type="sldNum" sz="quarter" idx="10"/>
          </p:nvPr>
        </p:nvSpPr>
        <p:spPr/>
        <p:txBody>
          <a:bodyPr/>
          <a:lstStyle>
            <a:lvl1pPr>
              <a:defRPr>
                <a:latin typeface="Times New Roman" charset="0"/>
                <a:ea typeface="Times New Roman" charset="0"/>
                <a:cs typeface="Times New Roman" charset="0"/>
              </a:defRPr>
            </a:lvl1p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lvl1pPr>
              <a:defRPr>
                <a:latin typeface="Times New Roman" charset="0"/>
                <a:ea typeface="Times New Roman" charset="0"/>
                <a:cs typeface="Times New Roman" charset="0"/>
              </a:defRPr>
            </a:lvl1pPr>
          </a:lstStyle>
          <a:p>
            <a:r>
              <a:rPr lang="en-IN" dirty="0" smtClean="0"/>
              <a:t>Copyright ©2018 John Wiley &amp; Sons, Inc.</a:t>
            </a:r>
            <a:endParaRPr lang="en-US" dirty="0" smtClean="0"/>
          </a:p>
        </p:txBody>
      </p:sp>
    </p:spTree>
    <p:extLst>
      <p:ext uri="{BB962C8B-B14F-4D97-AF65-F5344CB8AC3E}">
        <p14:creationId xmlns:p14="http://schemas.microsoft.com/office/powerpoint/2010/main" val="195633805"/>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Learning Objectiv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5BC90-BA6D-3E4C-9813-075690B02B46}"/>
              </a:ext>
            </a:extLst>
          </p:cNvPr>
          <p:cNvSpPr>
            <a:spLocks noGrp="1"/>
          </p:cNvSpPr>
          <p:nvPr>
            <p:ph type="title" hasCustomPrompt="1"/>
          </p:nvPr>
        </p:nvSpPr>
        <p:spPr>
          <a:xfrm>
            <a:off x="333828" y="15240"/>
            <a:ext cx="8534400" cy="441960"/>
          </a:xfrm>
        </p:spPr>
        <p:txBody>
          <a:bodyPr>
            <a:normAutofit/>
          </a:bodyPr>
          <a:lstStyle>
            <a:lvl1pPr>
              <a:defRPr sz="2800" b="1">
                <a:solidFill>
                  <a:schemeClr val="bg1"/>
                </a:solidFill>
              </a:defRPr>
            </a:lvl1pPr>
          </a:lstStyle>
          <a:p>
            <a:r>
              <a:rPr lang="en-US" dirty="0"/>
              <a:t>Click to Add Section Heading</a:t>
            </a:r>
          </a:p>
        </p:txBody>
      </p:sp>
      <p:sp>
        <p:nvSpPr>
          <p:cNvPr id="6" name="LOH">
            <a:extLst>
              <a:ext uri="{FF2B5EF4-FFF2-40B4-BE49-F238E27FC236}">
                <a16:creationId xmlns:a16="http://schemas.microsoft.com/office/drawing/2014/main" id="{903855BE-96B9-044F-BDE9-9A37BFD591C2}"/>
              </a:ext>
            </a:extLst>
          </p:cNvPr>
          <p:cNvSpPr>
            <a:spLocks noGrp="1"/>
          </p:cNvSpPr>
          <p:nvPr>
            <p:ph sz="quarter" idx="12" hasCustomPrompt="1"/>
          </p:nvPr>
        </p:nvSpPr>
        <p:spPr>
          <a:xfrm>
            <a:off x="0" y="457200"/>
            <a:ext cx="9144000" cy="685800"/>
          </a:xfrm>
          <a:prstGeom prst="rect">
            <a:avLst/>
          </a:prstGeom>
          <a:solidFill>
            <a:srgbClr val="E2F3F8"/>
          </a:solidFill>
        </p:spPr>
        <p:txBody>
          <a:bodyPr anchor="b"/>
          <a:lstStyle>
            <a:lvl1pPr marL="347472" indent="0">
              <a:buNone/>
              <a:defRPr sz="2400" b="1">
                <a:solidFill>
                  <a:schemeClr val="accent2"/>
                </a:solidFill>
              </a:defRPr>
            </a:lvl1pPr>
          </a:lstStyle>
          <a:p>
            <a:pPr lvl="0"/>
            <a:r>
              <a:rPr lang="en-US" dirty="0"/>
              <a:t>LEARNING OBJECTIVE 1</a:t>
            </a:r>
          </a:p>
        </p:txBody>
      </p:sp>
      <p:sp>
        <p:nvSpPr>
          <p:cNvPr id="8" name="LO">
            <a:extLst>
              <a:ext uri="{FF2B5EF4-FFF2-40B4-BE49-F238E27FC236}">
                <a16:creationId xmlns:a16="http://schemas.microsoft.com/office/drawing/2014/main" id="{35A010EC-A01A-0A44-AC7F-4EEBCAD1F85F}"/>
              </a:ext>
            </a:extLst>
          </p:cNvPr>
          <p:cNvSpPr>
            <a:spLocks noGrp="1"/>
          </p:cNvSpPr>
          <p:nvPr>
            <p:ph sz="quarter" idx="13" hasCustomPrompt="1"/>
          </p:nvPr>
        </p:nvSpPr>
        <p:spPr>
          <a:xfrm>
            <a:off x="0" y="1143000"/>
            <a:ext cx="9144000" cy="762000"/>
          </a:xfrm>
          <a:prstGeom prst="rect">
            <a:avLst/>
          </a:prstGeom>
          <a:solidFill>
            <a:srgbClr val="E2F3F8"/>
          </a:solidFill>
        </p:spPr>
        <p:txBody>
          <a:bodyPr anchor="ctr"/>
          <a:lstStyle>
            <a:lvl1pPr marL="347472" indent="0">
              <a:buNone/>
              <a:defRPr b="1"/>
            </a:lvl1pPr>
          </a:lstStyle>
          <a:p>
            <a:pPr lvl="0"/>
            <a:r>
              <a:rPr lang="en-US" b="1" dirty="0"/>
              <a:t>Click to add learning objective</a:t>
            </a:r>
            <a:endParaRPr lang="en-US" dirty="0"/>
          </a:p>
        </p:txBody>
      </p:sp>
      <p:sp>
        <p:nvSpPr>
          <p:cNvPr id="9" name="Contents">
            <a:extLst>
              <a:ext uri="{FF2B5EF4-FFF2-40B4-BE49-F238E27FC236}">
                <a16:creationId xmlns:a16="http://schemas.microsoft.com/office/drawing/2014/main" id="{BF951C00-7776-1B4B-B00C-2FB2ADD51E3B}"/>
              </a:ext>
            </a:extLst>
          </p:cNvPr>
          <p:cNvSpPr>
            <a:spLocks noGrp="1"/>
          </p:cNvSpPr>
          <p:nvPr>
            <p:ph sz="quarter" idx="14" hasCustomPrompt="1"/>
          </p:nvPr>
        </p:nvSpPr>
        <p:spPr>
          <a:xfrm>
            <a:off x="333828" y="2057400"/>
            <a:ext cx="8505371" cy="4343400"/>
          </a:xfrm>
          <a:prstGeom prst="rect">
            <a:avLst/>
          </a:prstGeom>
        </p:spPr>
        <p:txBody>
          <a:bodyPr/>
          <a:lstStyle>
            <a:lvl1pPr marL="0" indent="0" algn="l">
              <a:buClr>
                <a:schemeClr val="accent2"/>
              </a:buClr>
              <a:buFontTx/>
              <a:buNone/>
              <a:tabLst/>
              <a:defRPr sz="2800" b="0" i="0" baseline="0">
                <a:latin typeface="Calibri" charset="0"/>
                <a:ea typeface="Calibri" charset="0"/>
                <a:cs typeface="Calibri" charset="0"/>
              </a:defRPr>
            </a:lvl1pPr>
            <a:lvl2pPr>
              <a:defRPr sz="2800" b="0" i="0">
                <a:latin typeface="Source Sans Pro" charset="0"/>
                <a:ea typeface="Source Sans Pro" charset="0"/>
                <a:cs typeface="Source Sans Pro" charset="0"/>
              </a:defRPr>
            </a:lvl2pPr>
            <a:lvl3pPr>
              <a:defRPr sz="2800" b="0" i="0">
                <a:latin typeface="Source Sans Pro" charset="0"/>
                <a:ea typeface="Source Sans Pro" charset="0"/>
                <a:cs typeface="Source Sans Pro" charset="0"/>
              </a:defRPr>
            </a:lvl3pPr>
            <a:lvl4pPr>
              <a:defRPr sz="2800" b="0" i="0">
                <a:latin typeface="Source Sans Pro" charset="0"/>
                <a:ea typeface="Source Sans Pro" charset="0"/>
                <a:cs typeface="Source Sans Pro" charset="0"/>
              </a:defRPr>
            </a:lvl4pPr>
            <a:lvl5pPr>
              <a:defRPr sz="2800" b="0" i="0">
                <a:latin typeface="Source Sans Pro" charset="0"/>
                <a:ea typeface="Source Sans Pro" charset="0"/>
                <a:cs typeface="Source Sans Pro" charset="0"/>
              </a:defRPr>
            </a:lvl5pPr>
          </a:lstStyle>
          <a:p>
            <a:pPr lvl="0"/>
            <a:r>
              <a:rPr lang="en-US" dirty="0"/>
              <a:t>Click to add text or image</a:t>
            </a:r>
          </a:p>
        </p:txBody>
      </p:sp>
      <p:sp>
        <p:nvSpPr>
          <p:cNvPr id="10" name="LON">
            <a:extLst>
              <a:ext uri="{FF2B5EF4-FFF2-40B4-BE49-F238E27FC236}">
                <a16:creationId xmlns:a16="http://schemas.microsoft.com/office/drawing/2014/main" id="{11CAA5D1-91B0-6A44-8433-EA359E441A2D}"/>
              </a:ext>
            </a:extLst>
          </p:cNvPr>
          <p:cNvSpPr>
            <a:spLocks noGrp="1"/>
          </p:cNvSpPr>
          <p:nvPr>
            <p:ph sz="quarter" idx="15" hasCustomPrompt="1"/>
          </p:nvPr>
        </p:nvSpPr>
        <p:spPr>
          <a:xfrm>
            <a:off x="295274" y="6356350"/>
            <a:ext cx="569089" cy="365125"/>
          </a:xfrm>
          <a:prstGeom prst="rect">
            <a:avLst/>
          </a:prstGeom>
        </p:spPr>
        <p:txBody>
          <a:bodyPr anchor="ctr"/>
          <a:lstStyle>
            <a:lvl1pPr marL="0" indent="0">
              <a:buNone/>
              <a:defRPr sz="1200">
                <a:solidFill>
                  <a:schemeClr val="bg1">
                    <a:lumMod val="50000"/>
                  </a:schemeClr>
                </a:solidFill>
              </a:defRPr>
            </a:lvl1pPr>
          </a:lstStyle>
          <a:p>
            <a:r>
              <a:rPr lang="en-US" sz="1200" dirty="0"/>
              <a:t>LO #</a:t>
            </a:r>
            <a:endParaRPr lang="en-US" dirty="0"/>
          </a:p>
        </p:txBody>
      </p:sp>
      <p:sp>
        <p:nvSpPr>
          <p:cNvPr id="3" name="Slide Number Placeholder 2">
            <a:extLst>
              <a:ext uri="{FF2B5EF4-FFF2-40B4-BE49-F238E27FC236}">
                <a16:creationId xmlns:a16="http://schemas.microsoft.com/office/drawing/2014/main" id="{8DAAE4B4-A94B-1A46-9A71-D89D5289D657}"/>
              </a:ext>
            </a:extLst>
          </p:cNvPr>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a:extLst>
              <a:ext uri="{FF2B5EF4-FFF2-40B4-BE49-F238E27FC236}">
                <a16:creationId xmlns:a16="http://schemas.microsoft.com/office/drawing/2014/main" id="{F18E24A2-F58B-1E43-9D39-FFED885EA469}"/>
              </a:ext>
            </a:extLst>
          </p:cNvPr>
          <p:cNvSpPr>
            <a:spLocks noGrp="1"/>
          </p:cNvSpPr>
          <p:nvPr>
            <p:ph type="ftr" sz="quarter" idx="11"/>
          </p:nvPr>
        </p:nvSpPr>
        <p:spPr/>
        <p:txBody>
          <a:bodyPr/>
          <a:lstStyle/>
          <a:p>
            <a:r>
              <a:rPr lang="en-US"/>
              <a:t>Copyright ©2018 John Wiley &amp; Sons, Inc. </a:t>
            </a:r>
            <a:endParaRPr lang="en-US" dirty="0"/>
          </a:p>
        </p:txBody>
      </p:sp>
    </p:spTree>
    <p:extLst>
      <p:ext uri="{BB962C8B-B14F-4D97-AF65-F5344CB8AC3E}">
        <p14:creationId xmlns:p14="http://schemas.microsoft.com/office/powerpoint/2010/main" val="3003274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earning Objectives: Version A">
    <p:spTree>
      <p:nvGrpSpPr>
        <p:cNvPr id="1" name=""/>
        <p:cNvGrpSpPr/>
        <p:nvPr/>
      </p:nvGrpSpPr>
      <p:grpSpPr>
        <a:xfrm>
          <a:off x="0" y="0"/>
          <a:ext cx="0" cy="0"/>
          <a:chOff x="0" y="0"/>
          <a:chExt cx="0" cy="0"/>
        </a:xfrm>
      </p:grpSpPr>
      <p:sp>
        <p:nvSpPr>
          <p:cNvPr id="2" name="Title "/>
          <p:cNvSpPr>
            <a:spLocks noGrp="1"/>
          </p:cNvSpPr>
          <p:nvPr>
            <p:ph type="title"/>
          </p:nvPr>
        </p:nvSpPr>
        <p:spPr>
          <a:xfrm>
            <a:off x="304800" y="762001"/>
            <a:ext cx="8534400" cy="990599"/>
          </a:xfrm>
          <a:prstGeom prst="rect">
            <a:avLst/>
          </a:prstGeom>
        </p:spPr>
        <p:txBody>
          <a:bodyPr/>
          <a:lstStyle>
            <a:lvl1pPr>
              <a:defRPr sz="4000">
                <a:solidFill>
                  <a:schemeClr val="accent2"/>
                </a:solidFill>
                <a:latin typeface="Times New Roman" charset="0"/>
                <a:ea typeface="Times New Roman" charset="0"/>
                <a:cs typeface="Times New Roman" charset="0"/>
              </a:defRPr>
            </a:lvl1pPr>
          </a:lstStyle>
          <a:p>
            <a:r>
              <a:rPr lang="en-US" dirty="0" smtClean="0"/>
              <a:t>Click to edit Master title style</a:t>
            </a:r>
            <a:endParaRPr lang="en-US" dirty="0"/>
          </a:p>
        </p:txBody>
      </p:sp>
      <p:sp>
        <p:nvSpPr>
          <p:cNvPr id="9" name="LONL"/>
          <p:cNvSpPr>
            <a:spLocks noGrp="1"/>
          </p:cNvSpPr>
          <p:nvPr>
            <p:ph sz="quarter" idx="16" hasCustomPrompt="1"/>
          </p:nvPr>
        </p:nvSpPr>
        <p:spPr>
          <a:xfrm>
            <a:off x="304800" y="1752600"/>
            <a:ext cx="8534400" cy="4495800"/>
          </a:xfrm>
          <a:prstGeom prst="rect">
            <a:avLst/>
          </a:prstGeom>
        </p:spPr>
        <p:txBody>
          <a:bodyPr/>
          <a:lstStyle>
            <a:lvl1pPr marL="514350" indent="-514350">
              <a:buClr>
                <a:schemeClr val="accent2"/>
              </a:buClr>
              <a:buFont typeface="+mj-lt"/>
              <a:buAutoNum type="arabicPeriod"/>
              <a:defRPr sz="2800" b="0" i="0" baseline="0">
                <a:latin typeface="Times New Roman" charset="0"/>
                <a:ea typeface="Times New Roman" charset="0"/>
                <a:cs typeface="Times New Roman" charset="0"/>
              </a:defRPr>
            </a:lvl1pPr>
            <a:lvl2pPr>
              <a:defRPr sz="2800" b="0" i="0">
                <a:latin typeface="Source Sans Pro" charset="0"/>
                <a:ea typeface="Source Sans Pro" charset="0"/>
                <a:cs typeface="Source Sans Pro" charset="0"/>
              </a:defRPr>
            </a:lvl2pPr>
            <a:lvl3pPr>
              <a:defRPr sz="2800" b="0" i="0">
                <a:latin typeface="Source Sans Pro" charset="0"/>
                <a:ea typeface="Source Sans Pro" charset="0"/>
                <a:cs typeface="Source Sans Pro" charset="0"/>
              </a:defRPr>
            </a:lvl3pPr>
            <a:lvl4pPr>
              <a:defRPr sz="2800" b="0" i="0">
                <a:latin typeface="Source Sans Pro" charset="0"/>
                <a:ea typeface="Source Sans Pro" charset="0"/>
                <a:cs typeface="Source Sans Pro" charset="0"/>
              </a:defRPr>
            </a:lvl4pPr>
            <a:lvl5pPr>
              <a:defRPr sz="2800" b="0" i="0">
                <a:latin typeface="Source Sans Pro" charset="0"/>
                <a:ea typeface="Source Sans Pro" charset="0"/>
                <a:cs typeface="Source Sans Pro" charset="0"/>
              </a:defRPr>
            </a:lvl5pPr>
          </a:lstStyle>
          <a:p>
            <a:pPr lvl="0"/>
            <a:r>
              <a:rPr lang="en-US" dirty="0" smtClean="0"/>
              <a:t>Explain the time value of money and why it is so important in the field of finance.</a:t>
            </a:r>
          </a:p>
          <a:p>
            <a:pPr lvl="0"/>
            <a:r>
              <a:rPr lang="en-US" dirty="0" smtClean="0"/>
              <a:t>Explain the concept of future value, including the meaning of the terms principal, simple interest, and compound interest.</a:t>
            </a:r>
          </a:p>
          <a:p>
            <a:pPr lvl="0"/>
            <a:r>
              <a:rPr lang="en-US" dirty="0" smtClean="0"/>
              <a:t>Explain the concept of present value, how it relates to future value, and is used to make business decisions.</a:t>
            </a:r>
          </a:p>
        </p:txBody>
      </p:sp>
      <p:sp>
        <p:nvSpPr>
          <p:cNvPr id="6" name="Slide Number Placeholder 5"/>
          <p:cNvSpPr>
            <a:spLocks noGrp="1"/>
          </p:cNvSpPr>
          <p:nvPr>
            <p:ph type="sldNum" sz="quarter" idx="12"/>
          </p:nvPr>
        </p:nvSpPr>
        <p:spPr>
          <a:xfrm>
            <a:off x="6457950" y="6356350"/>
            <a:ext cx="2381250" cy="365125"/>
          </a:xfrm>
          <a:prstGeom prst="rect">
            <a:avLst/>
          </a:prstGeom>
        </p:spPr>
        <p:txBody>
          <a:bodyPr/>
          <a:lstStyle/>
          <a:p>
            <a:fld id="{957104EA-F2AF-1046-9253-EE8D978719B5}" type="slidenum">
              <a:rPr lang="en-US" smtClean="0"/>
              <a:t>‹#›</a:t>
            </a:fld>
            <a:endParaRPr lang="en-US"/>
          </a:p>
        </p:txBody>
      </p:sp>
      <p:sp>
        <p:nvSpPr>
          <p:cNvPr id="5" name="Footer Placeholder 4"/>
          <p:cNvSpPr>
            <a:spLocks noGrp="1"/>
          </p:cNvSpPr>
          <p:nvPr>
            <p:ph type="ftr" sz="quarter" idx="11"/>
          </p:nvPr>
        </p:nvSpPr>
        <p:spPr>
          <a:xfrm>
            <a:off x="3028950" y="6356350"/>
            <a:ext cx="3086100" cy="365125"/>
          </a:xfrm>
          <a:prstGeom prst="rect">
            <a:avLst/>
          </a:prstGeom>
        </p:spPr>
        <p:txBody>
          <a:bodyPr/>
          <a:lstStyle/>
          <a:p>
            <a:r>
              <a:rPr lang="en-IN" dirty="0" smtClean="0"/>
              <a:t>Copyright ©2018 John Wiley &amp; Sons, Inc.</a:t>
            </a:r>
            <a:endParaRPr lang="en-US" dirty="0" smtClean="0"/>
          </a:p>
        </p:txBody>
      </p:sp>
    </p:spTree>
    <p:extLst>
      <p:ext uri="{BB962C8B-B14F-4D97-AF65-F5344CB8AC3E}">
        <p14:creationId xmlns:p14="http://schemas.microsoft.com/office/powerpoint/2010/main" val="1882321443"/>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Learning Objectives: Version B">
    <p:spTree>
      <p:nvGrpSpPr>
        <p:cNvPr id="1" name=""/>
        <p:cNvGrpSpPr/>
        <p:nvPr/>
      </p:nvGrpSpPr>
      <p:grpSpPr>
        <a:xfrm>
          <a:off x="0" y="0"/>
          <a:ext cx="0" cy="0"/>
          <a:chOff x="0" y="0"/>
          <a:chExt cx="0" cy="0"/>
        </a:xfrm>
      </p:grpSpPr>
      <p:sp>
        <p:nvSpPr>
          <p:cNvPr id="8" name="Title "/>
          <p:cNvSpPr>
            <a:spLocks noGrp="1"/>
          </p:cNvSpPr>
          <p:nvPr>
            <p:ph type="title"/>
          </p:nvPr>
        </p:nvSpPr>
        <p:spPr>
          <a:xfrm>
            <a:off x="304800" y="762001"/>
            <a:ext cx="8534400" cy="990599"/>
          </a:xfrm>
          <a:prstGeom prst="rect">
            <a:avLst/>
          </a:prstGeom>
        </p:spPr>
        <p:txBody>
          <a:bodyPr/>
          <a:lstStyle>
            <a:lvl1pPr>
              <a:defRPr sz="4000">
                <a:solidFill>
                  <a:schemeClr val="accent2"/>
                </a:solidFill>
                <a:latin typeface="Times New Roman" charset="0"/>
                <a:ea typeface="Times New Roman" charset="0"/>
                <a:cs typeface="Times New Roman" charset="0"/>
              </a:defRPr>
            </a:lvl1pPr>
          </a:lstStyle>
          <a:p>
            <a:r>
              <a:rPr lang="en-US" dirty="0" smtClean="0"/>
              <a:t>Click to edit Master title style</a:t>
            </a:r>
            <a:endParaRPr lang="en-US" dirty="0"/>
          </a:p>
        </p:txBody>
      </p:sp>
      <p:sp>
        <p:nvSpPr>
          <p:cNvPr id="7" name="LOBL"/>
          <p:cNvSpPr>
            <a:spLocks noGrp="1"/>
          </p:cNvSpPr>
          <p:nvPr>
            <p:ph sz="quarter" idx="16" hasCustomPrompt="1"/>
          </p:nvPr>
        </p:nvSpPr>
        <p:spPr>
          <a:xfrm>
            <a:off x="304800" y="1752600"/>
            <a:ext cx="8534400" cy="4495800"/>
          </a:xfrm>
          <a:prstGeom prst="rect">
            <a:avLst/>
          </a:prstGeom>
        </p:spPr>
        <p:txBody>
          <a:bodyPr/>
          <a:lstStyle>
            <a:lvl1pPr marL="292608" indent="-292608">
              <a:buClr>
                <a:schemeClr val="accent2"/>
              </a:buClr>
              <a:buFont typeface="Arial" charset="0"/>
              <a:buChar char="•"/>
              <a:defRPr sz="2800" b="0" i="0" baseline="0">
                <a:latin typeface="Times New Roman" charset="0"/>
                <a:ea typeface="Times New Roman" charset="0"/>
                <a:cs typeface="Times New Roman" charset="0"/>
              </a:defRPr>
            </a:lvl1pPr>
            <a:lvl2pPr>
              <a:defRPr sz="2800" b="0" i="0">
                <a:latin typeface="Source Sans Pro" charset="0"/>
                <a:ea typeface="Source Sans Pro" charset="0"/>
                <a:cs typeface="Source Sans Pro" charset="0"/>
              </a:defRPr>
            </a:lvl2pPr>
            <a:lvl3pPr>
              <a:defRPr sz="2800" b="0" i="0">
                <a:latin typeface="Source Sans Pro" charset="0"/>
                <a:ea typeface="Source Sans Pro" charset="0"/>
                <a:cs typeface="Source Sans Pro" charset="0"/>
              </a:defRPr>
            </a:lvl3pPr>
            <a:lvl4pPr>
              <a:defRPr sz="2800" b="0" i="0">
                <a:latin typeface="Source Sans Pro" charset="0"/>
                <a:ea typeface="Source Sans Pro" charset="0"/>
                <a:cs typeface="Source Sans Pro" charset="0"/>
              </a:defRPr>
            </a:lvl4pPr>
            <a:lvl5pPr>
              <a:defRPr sz="2800" b="0" i="0">
                <a:latin typeface="Source Sans Pro" charset="0"/>
                <a:ea typeface="Source Sans Pro" charset="0"/>
                <a:cs typeface="Source Sans Pro" charset="0"/>
              </a:defRPr>
            </a:lvl5pPr>
          </a:lstStyle>
          <a:p>
            <a:pPr lvl="0"/>
            <a:r>
              <a:rPr lang="en-US" dirty="0" smtClean="0"/>
              <a:t>Explain the time value of money and why it is so important in the field of finance.</a:t>
            </a:r>
          </a:p>
          <a:p>
            <a:pPr lvl="0"/>
            <a:r>
              <a:rPr lang="en-US" dirty="0" smtClean="0"/>
              <a:t>Explain the concept of future value, including the meaning of the terms principal, simple interest, and compound interest.</a:t>
            </a:r>
          </a:p>
          <a:p>
            <a:pPr lvl="0"/>
            <a:r>
              <a:rPr lang="en-US" dirty="0" smtClean="0"/>
              <a:t>Explain the concept of present value, how it relates to future value, and is used to make business decisions.</a:t>
            </a:r>
          </a:p>
        </p:txBody>
      </p:sp>
      <p:sp>
        <p:nvSpPr>
          <p:cNvPr id="3" name="Slide Number Placeholder 2"/>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smtClean="0"/>
              <a:t>Copyright ©2018 John Wiley &amp; Sons, Inc.</a:t>
            </a:r>
            <a:endParaRPr lang="en-US" dirty="0" smtClean="0"/>
          </a:p>
        </p:txBody>
      </p:sp>
    </p:spTree>
    <p:extLst>
      <p:ext uri="{BB962C8B-B14F-4D97-AF65-F5344CB8AC3E}">
        <p14:creationId xmlns:p14="http://schemas.microsoft.com/office/powerpoint/2010/main" val="817718218"/>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cept Check Question (1of 2)">
    <p:spTree>
      <p:nvGrpSpPr>
        <p:cNvPr id="1" name=""/>
        <p:cNvGrpSpPr/>
        <p:nvPr/>
      </p:nvGrpSpPr>
      <p:grpSpPr>
        <a:xfrm>
          <a:off x="0" y="0"/>
          <a:ext cx="0" cy="0"/>
          <a:chOff x="0" y="0"/>
          <a:chExt cx="0" cy="0"/>
        </a:xfrm>
      </p:grpSpPr>
      <p:sp>
        <p:nvSpPr>
          <p:cNvPr id="14" name="Title 13"/>
          <p:cNvSpPr>
            <a:spLocks noGrp="1"/>
          </p:cNvSpPr>
          <p:nvPr>
            <p:ph type="title" hasCustomPrompt="1"/>
          </p:nvPr>
        </p:nvSpPr>
        <p:spPr>
          <a:xfrm>
            <a:off x="304800" y="762001"/>
            <a:ext cx="8534400" cy="990600"/>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pPr lvl="0"/>
            <a:r>
              <a:rPr lang="en-US" dirty="0" smtClean="0"/>
              <a:t>1.1 Periodicity Assumption</a:t>
            </a:r>
            <a:endParaRPr lang="en-US" dirty="0"/>
          </a:p>
        </p:txBody>
      </p:sp>
      <p:sp>
        <p:nvSpPr>
          <p:cNvPr id="7" name="Content Placeholder 6"/>
          <p:cNvSpPr>
            <a:spLocks noGrp="1"/>
          </p:cNvSpPr>
          <p:nvPr>
            <p:ph sz="quarter" idx="16" hasCustomPrompt="1"/>
          </p:nvPr>
        </p:nvSpPr>
        <p:spPr>
          <a:xfrm>
            <a:off x="304800" y="1752600"/>
            <a:ext cx="8534400" cy="4603750"/>
          </a:xfrm>
          <a:prstGeom prst="rect">
            <a:avLst/>
          </a:prstGeom>
        </p:spPr>
        <p:txBody>
          <a:bodyPr/>
          <a:lstStyle>
            <a:lvl1pPr marL="0" indent="0">
              <a:spcBef>
                <a:spcPts val="1000"/>
              </a:spcBef>
              <a:buNone/>
              <a:defRPr sz="2800" baseline="0">
                <a:latin typeface="Times New Roman" charset="0"/>
                <a:ea typeface="Times New Roman" charset="0"/>
                <a:cs typeface="Times New Roman" charset="0"/>
              </a:defRPr>
            </a:lvl1pPr>
            <a:lvl2pPr marL="804672" indent="-448056">
              <a:spcBef>
                <a:spcPts val="1000"/>
              </a:spcBef>
              <a:buClr>
                <a:schemeClr val="accent2"/>
              </a:buClr>
              <a:buFont typeface="+mj-lt"/>
              <a:buAutoNum type="alphaLcPeriod"/>
              <a:defRPr sz="2800" baseline="0">
                <a:latin typeface="Times New Roman" charset="0"/>
                <a:ea typeface="Times New Roman" charset="0"/>
                <a:cs typeface="Times New Roman" charset="0"/>
              </a:defRPr>
            </a:lvl2pPr>
            <a:lvl3pPr marL="914400" indent="0">
              <a:buNone/>
              <a:defRPr sz="3000">
                <a:latin typeface="STIX" charset="0"/>
                <a:ea typeface="STIX" charset="0"/>
                <a:cs typeface="STIX" charset="0"/>
              </a:defRPr>
            </a:lvl3pPr>
            <a:lvl4pPr marL="1371600" indent="0">
              <a:buNone/>
              <a:defRPr sz="3000">
                <a:latin typeface="STIX" charset="0"/>
                <a:ea typeface="STIX" charset="0"/>
                <a:cs typeface="STIX" charset="0"/>
              </a:defRPr>
            </a:lvl4pPr>
            <a:lvl5pPr marL="1828800" indent="0">
              <a:buNone/>
              <a:defRPr sz="3000">
                <a:latin typeface="STIX" charset="0"/>
                <a:ea typeface="STIX" charset="0"/>
                <a:cs typeface="STIX" charset="0"/>
              </a:defRPr>
            </a:lvl5pPr>
          </a:lstStyle>
          <a:p>
            <a:pPr lvl="0"/>
            <a:r>
              <a:rPr lang="en-US" dirty="0" smtClean="0"/>
              <a:t>Which one of these statements about the accrual basis of accounting is false?</a:t>
            </a:r>
          </a:p>
          <a:p>
            <a:pPr lvl="1"/>
            <a:r>
              <a:rPr lang="en-US" dirty="0" smtClean="0"/>
              <a:t>Companies record events that change their financial statements in the period in which event occur, even if cash was not exchanged.</a:t>
            </a:r>
          </a:p>
          <a:p>
            <a:pPr lvl="1"/>
            <a:r>
              <a:rPr lang="en-US" dirty="0" smtClean="0"/>
              <a:t>Companies recognize revenue in the period in which the performance obligation is satisfied.</a:t>
            </a:r>
          </a:p>
          <a:p>
            <a:pPr lvl="1"/>
            <a:r>
              <a:rPr lang="en-US" dirty="0" smtClean="0"/>
              <a:t>This basis is accord with generally accepted accounting principles.</a:t>
            </a:r>
            <a:endParaRPr lang="en-US" dirty="0"/>
          </a:p>
        </p:txBody>
      </p:sp>
      <p:sp>
        <p:nvSpPr>
          <p:cNvPr id="3" name="Slide Number Placeholder 2"/>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smtClean="0"/>
              <a:t>Copyright ©2018 John Wiley &amp; Sons, Inc.</a:t>
            </a:r>
            <a:endParaRPr lang="en-US" dirty="0" smtClean="0"/>
          </a:p>
        </p:txBody>
      </p:sp>
    </p:spTree>
    <p:extLst>
      <p:ext uri="{BB962C8B-B14F-4D97-AF65-F5344CB8AC3E}">
        <p14:creationId xmlns:p14="http://schemas.microsoft.com/office/powerpoint/2010/main" val="81243813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Concept Check Question (1of 2)">
    <p:spTree>
      <p:nvGrpSpPr>
        <p:cNvPr id="1" name=""/>
        <p:cNvGrpSpPr/>
        <p:nvPr/>
      </p:nvGrpSpPr>
      <p:grpSpPr>
        <a:xfrm>
          <a:off x="0" y="0"/>
          <a:ext cx="0" cy="0"/>
          <a:chOff x="0" y="0"/>
          <a:chExt cx="0" cy="0"/>
        </a:xfrm>
      </p:grpSpPr>
      <p:sp>
        <p:nvSpPr>
          <p:cNvPr id="14" name="Title 13"/>
          <p:cNvSpPr>
            <a:spLocks noGrp="1"/>
          </p:cNvSpPr>
          <p:nvPr>
            <p:ph type="title" hasCustomPrompt="1"/>
          </p:nvPr>
        </p:nvSpPr>
        <p:spPr>
          <a:xfrm>
            <a:off x="304800" y="762001"/>
            <a:ext cx="8534400" cy="990600"/>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pPr lvl="0"/>
            <a:r>
              <a:rPr lang="en-US" dirty="0" smtClean="0"/>
              <a:t>1.1 Periodicity Assumption</a:t>
            </a:r>
            <a:endParaRPr lang="en-US" dirty="0"/>
          </a:p>
        </p:txBody>
      </p:sp>
      <p:sp>
        <p:nvSpPr>
          <p:cNvPr id="7" name="Content Placeholder 6"/>
          <p:cNvSpPr>
            <a:spLocks noGrp="1"/>
          </p:cNvSpPr>
          <p:nvPr>
            <p:ph sz="quarter" idx="16" hasCustomPrompt="1"/>
          </p:nvPr>
        </p:nvSpPr>
        <p:spPr>
          <a:xfrm>
            <a:off x="304800" y="1752600"/>
            <a:ext cx="8534400" cy="1066800"/>
          </a:xfrm>
          <a:prstGeom prst="rect">
            <a:avLst/>
          </a:prstGeom>
        </p:spPr>
        <p:txBody>
          <a:bodyPr/>
          <a:lstStyle>
            <a:lvl1pPr marL="0" indent="0">
              <a:spcBef>
                <a:spcPts val="1000"/>
              </a:spcBef>
              <a:buNone/>
              <a:defRPr sz="2800" baseline="0">
                <a:latin typeface="Times New Roman" charset="0"/>
                <a:ea typeface="Times New Roman" charset="0"/>
                <a:cs typeface="Times New Roman" charset="0"/>
              </a:defRPr>
            </a:lvl1pPr>
            <a:lvl2pPr marL="804672" indent="-448056">
              <a:spcBef>
                <a:spcPts val="1000"/>
              </a:spcBef>
              <a:buClr>
                <a:schemeClr val="accent2"/>
              </a:buClr>
              <a:buFont typeface="+mj-lt"/>
              <a:buAutoNum type="alphaLcPeriod"/>
              <a:defRPr sz="2800" baseline="0">
                <a:latin typeface="Times New Roman" charset="0"/>
                <a:ea typeface="Times New Roman" charset="0"/>
                <a:cs typeface="Times New Roman" charset="0"/>
              </a:defRPr>
            </a:lvl2pPr>
            <a:lvl3pPr marL="914400" indent="0">
              <a:buNone/>
              <a:defRPr sz="3000">
                <a:latin typeface="STIX" charset="0"/>
                <a:ea typeface="STIX" charset="0"/>
                <a:cs typeface="STIX" charset="0"/>
              </a:defRPr>
            </a:lvl3pPr>
            <a:lvl4pPr marL="1371600" indent="0">
              <a:buNone/>
              <a:defRPr sz="3000">
                <a:latin typeface="STIX" charset="0"/>
                <a:ea typeface="STIX" charset="0"/>
                <a:cs typeface="STIX" charset="0"/>
              </a:defRPr>
            </a:lvl4pPr>
            <a:lvl5pPr marL="1828800" indent="0">
              <a:buNone/>
              <a:defRPr sz="3000">
                <a:latin typeface="STIX" charset="0"/>
                <a:ea typeface="STIX" charset="0"/>
                <a:cs typeface="STIX" charset="0"/>
              </a:defRPr>
            </a:lvl5pPr>
          </a:lstStyle>
          <a:p>
            <a:pPr lvl="0"/>
            <a:r>
              <a:rPr lang="en-US" dirty="0" smtClean="0"/>
              <a:t>Which one of these statements about the accrual basis of accounting is false?</a:t>
            </a:r>
          </a:p>
          <a:p>
            <a:pPr lvl="1"/>
            <a:r>
              <a:rPr lang="en-US" dirty="0" smtClean="0"/>
              <a:t>Companies record events that change their financial statements in the period in which event occur, even if cash was not exchanged.</a:t>
            </a:r>
          </a:p>
          <a:p>
            <a:pPr lvl="1"/>
            <a:r>
              <a:rPr lang="en-US" dirty="0" smtClean="0"/>
              <a:t>Companies recognize revenue in the period in which the performance obligation is satisfied.</a:t>
            </a:r>
          </a:p>
          <a:p>
            <a:pPr lvl="1"/>
            <a:r>
              <a:rPr lang="en-US" dirty="0" smtClean="0"/>
              <a:t>This basis is accord with generally accepted accounting principles.</a:t>
            </a:r>
            <a:endParaRPr lang="en-US" dirty="0"/>
          </a:p>
        </p:txBody>
      </p:sp>
      <p:sp>
        <p:nvSpPr>
          <p:cNvPr id="6" name="Content Placeholder 6"/>
          <p:cNvSpPr>
            <a:spLocks noGrp="1"/>
          </p:cNvSpPr>
          <p:nvPr>
            <p:ph sz="quarter" idx="17" hasCustomPrompt="1"/>
          </p:nvPr>
        </p:nvSpPr>
        <p:spPr>
          <a:xfrm>
            <a:off x="304800" y="3048000"/>
            <a:ext cx="8534400" cy="1066800"/>
          </a:xfrm>
          <a:prstGeom prst="rect">
            <a:avLst/>
          </a:prstGeom>
        </p:spPr>
        <p:txBody>
          <a:bodyPr/>
          <a:lstStyle>
            <a:lvl1pPr marL="0" indent="0">
              <a:spcBef>
                <a:spcPts val="1000"/>
              </a:spcBef>
              <a:buNone/>
              <a:defRPr sz="2800" baseline="0">
                <a:latin typeface="Times New Roman" charset="0"/>
                <a:ea typeface="Times New Roman" charset="0"/>
                <a:cs typeface="Times New Roman" charset="0"/>
              </a:defRPr>
            </a:lvl1pPr>
            <a:lvl2pPr marL="804672" indent="-448056">
              <a:spcBef>
                <a:spcPts val="1000"/>
              </a:spcBef>
              <a:buClr>
                <a:schemeClr val="accent2"/>
              </a:buClr>
              <a:buFont typeface="+mj-lt"/>
              <a:buAutoNum type="alphaLcPeriod"/>
              <a:defRPr sz="2800" baseline="0">
                <a:latin typeface="Times New Roman" charset="0"/>
                <a:ea typeface="Times New Roman" charset="0"/>
                <a:cs typeface="Times New Roman" charset="0"/>
              </a:defRPr>
            </a:lvl2pPr>
            <a:lvl3pPr marL="914400" indent="0">
              <a:buNone/>
              <a:defRPr sz="3000">
                <a:latin typeface="STIX" charset="0"/>
                <a:ea typeface="STIX" charset="0"/>
                <a:cs typeface="STIX" charset="0"/>
              </a:defRPr>
            </a:lvl3pPr>
            <a:lvl4pPr marL="1371600" indent="0">
              <a:buNone/>
              <a:defRPr sz="3000">
                <a:latin typeface="STIX" charset="0"/>
                <a:ea typeface="STIX" charset="0"/>
                <a:cs typeface="STIX" charset="0"/>
              </a:defRPr>
            </a:lvl4pPr>
            <a:lvl5pPr marL="1828800" indent="0">
              <a:buNone/>
              <a:defRPr sz="3000">
                <a:latin typeface="STIX" charset="0"/>
                <a:ea typeface="STIX" charset="0"/>
                <a:cs typeface="STIX" charset="0"/>
              </a:defRPr>
            </a:lvl5pPr>
          </a:lstStyle>
          <a:p>
            <a:pPr lvl="0"/>
            <a:r>
              <a:rPr lang="en-US" dirty="0" smtClean="0"/>
              <a:t>Which one of these statements about the accrual basis of accounting is false?</a:t>
            </a:r>
          </a:p>
          <a:p>
            <a:pPr lvl="1"/>
            <a:r>
              <a:rPr lang="en-US" dirty="0" smtClean="0"/>
              <a:t>Companies record events that change their financial statements in the period in which event occur, even if cash was not exchanged.</a:t>
            </a:r>
          </a:p>
          <a:p>
            <a:pPr lvl="1"/>
            <a:r>
              <a:rPr lang="en-US" dirty="0" smtClean="0"/>
              <a:t>Companies recognize revenue in the period in which the performance obligation is satisfied.</a:t>
            </a:r>
          </a:p>
          <a:p>
            <a:pPr lvl="1"/>
            <a:r>
              <a:rPr lang="en-US" dirty="0" smtClean="0"/>
              <a:t>This basis is accord with generally accepted accounting principles.</a:t>
            </a:r>
            <a:endParaRPr lang="en-US" dirty="0"/>
          </a:p>
        </p:txBody>
      </p:sp>
      <p:sp>
        <p:nvSpPr>
          <p:cNvPr id="8" name="Content Placeholder 6"/>
          <p:cNvSpPr>
            <a:spLocks noGrp="1"/>
          </p:cNvSpPr>
          <p:nvPr>
            <p:ph sz="quarter" idx="18" hasCustomPrompt="1"/>
          </p:nvPr>
        </p:nvSpPr>
        <p:spPr>
          <a:xfrm>
            <a:off x="304800" y="4267200"/>
            <a:ext cx="8534400" cy="1066800"/>
          </a:xfrm>
          <a:prstGeom prst="rect">
            <a:avLst/>
          </a:prstGeom>
        </p:spPr>
        <p:txBody>
          <a:bodyPr/>
          <a:lstStyle>
            <a:lvl1pPr marL="0" indent="0">
              <a:spcBef>
                <a:spcPts val="1000"/>
              </a:spcBef>
              <a:buNone/>
              <a:defRPr sz="2800" baseline="0">
                <a:latin typeface="Times New Roman" charset="0"/>
                <a:ea typeface="Times New Roman" charset="0"/>
                <a:cs typeface="Times New Roman" charset="0"/>
              </a:defRPr>
            </a:lvl1pPr>
            <a:lvl2pPr marL="804672" indent="-448056">
              <a:spcBef>
                <a:spcPts val="1000"/>
              </a:spcBef>
              <a:buClr>
                <a:schemeClr val="accent2"/>
              </a:buClr>
              <a:buFont typeface="+mj-lt"/>
              <a:buAutoNum type="alphaLcPeriod"/>
              <a:defRPr sz="2800" baseline="0">
                <a:latin typeface="Times New Roman" charset="0"/>
                <a:ea typeface="Times New Roman" charset="0"/>
                <a:cs typeface="Times New Roman" charset="0"/>
              </a:defRPr>
            </a:lvl2pPr>
            <a:lvl3pPr marL="914400" indent="0">
              <a:buNone/>
              <a:defRPr sz="3000">
                <a:latin typeface="STIX" charset="0"/>
                <a:ea typeface="STIX" charset="0"/>
                <a:cs typeface="STIX" charset="0"/>
              </a:defRPr>
            </a:lvl3pPr>
            <a:lvl4pPr marL="1371600" indent="0">
              <a:buNone/>
              <a:defRPr sz="3000">
                <a:latin typeface="STIX" charset="0"/>
                <a:ea typeface="STIX" charset="0"/>
                <a:cs typeface="STIX" charset="0"/>
              </a:defRPr>
            </a:lvl4pPr>
            <a:lvl5pPr marL="1828800" indent="0">
              <a:buNone/>
              <a:defRPr sz="3000">
                <a:latin typeface="STIX" charset="0"/>
                <a:ea typeface="STIX" charset="0"/>
                <a:cs typeface="STIX" charset="0"/>
              </a:defRPr>
            </a:lvl5pPr>
          </a:lstStyle>
          <a:p>
            <a:pPr lvl="0"/>
            <a:r>
              <a:rPr lang="en-US" dirty="0" smtClean="0"/>
              <a:t>Which one of these statements about the accrual basis of accounting is false?</a:t>
            </a:r>
          </a:p>
          <a:p>
            <a:pPr lvl="1"/>
            <a:r>
              <a:rPr lang="en-US" dirty="0" smtClean="0"/>
              <a:t>Companies record events that change their financial statements in the period in which event occur, even if cash was not exchanged.</a:t>
            </a:r>
          </a:p>
          <a:p>
            <a:pPr lvl="1"/>
            <a:r>
              <a:rPr lang="en-US" dirty="0" smtClean="0"/>
              <a:t>Companies recognize revenue in the period in which the performance obligation is satisfied.</a:t>
            </a:r>
          </a:p>
          <a:p>
            <a:pPr lvl="1"/>
            <a:r>
              <a:rPr lang="en-US" dirty="0" smtClean="0"/>
              <a:t>This basis is accord with generally accepted accounting principles.</a:t>
            </a:r>
            <a:endParaRPr lang="en-US" dirty="0"/>
          </a:p>
        </p:txBody>
      </p:sp>
      <p:sp>
        <p:nvSpPr>
          <p:cNvPr id="9" name="Content Placeholder 6"/>
          <p:cNvSpPr>
            <a:spLocks noGrp="1"/>
          </p:cNvSpPr>
          <p:nvPr>
            <p:ph sz="quarter" idx="19" hasCustomPrompt="1"/>
          </p:nvPr>
        </p:nvSpPr>
        <p:spPr>
          <a:xfrm>
            <a:off x="304800" y="5486400"/>
            <a:ext cx="8534400" cy="1066800"/>
          </a:xfrm>
          <a:prstGeom prst="rect">
            <a:avLst/>
          </a:prstGeom>
        </p:spPr>
        <p:txBody>
          <a:bodyPr/>
          <a:lstStyle>
            <a:lvl1pPr marL="0" indent="0">
              <a:spcBef>
                <a:spcPts val="1000"/>
              </a:spcBef>
              <a:buNone/>
              <a:defRPr sz="2800" baseline="0">
                <a:latin typeface="Times New Roman" charset="0"/>
                <a:ea typeface="Times New Roman" charset="0"/>
                <a:cs typeface="Times New Roman" charset="0"/>
              </a:defRPr>
            </a:lvl1pPr>
            <a:lvl2pPr marL="804672" indent="-448056">
              <a:spcBef>
                <a:spcPts val="1000"/>
              </a:spcBef>
              <a:buClr>
                <a:schemeClr val="accent2"/>
              </a:buClr>
              <a:buFont typeface="+mj-lt"/>
              <a:buAutoNum type="alphaLcPeriod"/>
              <a:defRPr sz="2800" baseline="0">
                <a:latin typeface="Times New Roman" charset="0"/>
                <a:ea typeface="Times New Roman" charset="0"/>
                <a:cs typeface="Times New Roman" charset="0"/>
              </a:defRPr>
            </a:lvl2pPr>
            <a:lvl3pPr marL="914400" indent="0">
              <a:buNone/>
              <a:defRPr sz="3000">
                <a:latin typeface="STIX" charset="0"/>
                <a:ea typeface="STIX" charset="0"/>
                <a:cs typeface="STIX" charset="0"/>
              </a:defRPr>
            </a:lvl3pPr>
            <a:lvl4pPr marL="1371600" indent="0">
              <a:buNone/>
              <a:defRPr sz="3000">
                <a:latin typeface="STIX" charset="0"/>
                <a:ea typeface="STIX" charset="0"/>
                <a:cs typeface="STIX" charset="0"/>
              </a:defRPr>
            </a:lvl4pPr>
            <a:lvl5pPr marL="1828800" indent="0">
              <a:buNone/>
              <a:defRPr sz="3000">
                <a:latin typeface="STIX" charset="0"/>
                <a:ea typeface="STIX" charset="0"/>
                <a:cs typeface="STIX" charset="0"/>
              </a:defRPr>
            </a:lvl5pPr>
          </a:lstStyle>
          <a:p>
            <a:pPr lvl="0"/>
            <a:r>
              <a:rPr lang="en-US" dirty="0" smtClean="0"/>
              <a:t>Which one of these statements about the accrual basis of accounting is false?</a:t>
            </a:r>
          </a:p>
          <a:p>
            <a:pPr lvl="1"/>
            <a:r>
              <a:rPr lang="en-US" dirty="0" smtClean="0"/>
              <a:t>Companies record events that change their financial statements in the period in which event occur, even if cash was not exchanged.</a:t>
            </a:r>
          </a:p>
          <a:p>
            <a:pPr lvl="1"/>
            <a:r>
              <a:rPr lang="en-US" dirty="0" smtClean="0"/>
              <a:t>Companies recognize revenue in the period in which the performance obligation is satisfied.</a:t>
            </a:r>
          </a:p>
          <a:p>
            <a:pPr lvl="1"/>
            <a:r>
              <a:rPr lang="en-US" dirty="0" smtClean="0"/>
              <a:t>This basis is accord with generally accepted accounting principles.</a:t>
            </a:r>
            <a:endParaRPr lang="en-US" dirty="0"/>
          </a:p>
        </p:txBody>
      </p:sp>
      <p:sp>
        <p:nvSpPr>
          <p:cNvPr id="3" name="Slide Number Placeholder 2"/>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smtClean="0"/>
              <a:t>Copyright ©2018 John Wiley &amp; Sons, Inc.</a:t>
            </a:r>
            <a:endParaRPr lang="en-US" dirty="0" smtClean="0"/>
          </a:p>
        </p:txBody>
      </p:sp>
    </p:spTree>
    <p:extLst>
      <p:ext uri="{BB962C8B-B14F-4D97-AF65-F5344CB8AC3E}">
        <p14:creationId xmlns:p14="http://schemas.microsoft.com/office/powerpoint/2010/main" val="103566462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pener: Version B">
    <p:spTree>
      <p:nvGrpSpPr>
        <p:cNvPr id="1" name=""/>
        <p:cNvGrpSpPr/>
        <p:nvPr/>
      </p:nvGrpSpPr>
      <p:grpSpPr>
        <a:xfrm>
          <a:off x="0" y="0"/>
          <a:ext cx="0" cy="0"/>
          <a:chOff x="0" y="0"/>
          <a:chExt cx="0" cy="0"/>
        </a:xfrm>
      </p:grpSpPr>
      <p:sp>
        <p:nvSpPr>
          <p:cNvPr id="13" name="CN"/>
          <p:cNvSpPr>
            <a:spLocks noGrp="1"/>
          </p:cNvSpPr>
          <p:nvPr>
            <p:ph sz="quarter" idx="19" hasCustomPrompt="1"/>
          </p:nvPr>
        </p:nvSpPr>
        <p:spPr>
          <a:xfrm>
            <a:off x="152400" y="228600"/>
            <a:ext cx="8839200" cy="533400"/>
          </a:xfrm>
          <a:prstGeom prst="rect">
            <a:avLst/>
          </a:prstGeom>
        </p:spPr>
        <p:txBody>
          <a:bodyPr/>
          <a:lstStyle>
            <a:lvl1pPr marL="0" indent="0" algn="ctr">
              <a:buNone/>
              <a:defRPr sz="4000" b="1" i="0" baseline="0">
                <a:solidFill>
                  <a:schemeClr val="accent1"/>
                </a:solidFill>
                <a:latin typeface="Times New Roman" charset="0"/>
                <a:ea typeface="Times New Roman" charset="0"/>
                <a:cs typeface="Times New Roman" charset="0"/>
              </a:defRPr>
            </a:lvl1pPr>
          </a:lstStyle>
          <a:p>
            <a:pPr lvl="0"/>
            <a:r>
              <a:rPr lang="en-US" dirty="0" smtClean="0"/>
              <a:t>Chapter 1</a:t>
            </a:r>
            <a:endParaRPr lang="en-US" dirty="0"/>
          </a:p>
        </p:txBody>
      </p:sp>
      <p:sp>
        <p:nvSpPr>
          <p:cNvPr id="14" name="CT"/>
          <p:cNvSpPr>
            <a:spLocks noGrp="1"/>
          </p:cNvSpPr>
          <p:nvPr>
            <p:ph sz="quarter" idx="20" hasCustomPrompt="1"/>
          </p:nvPr>
        </p:nvSpPr>
        <p:spPr>
          <a:xfrm>
            <a:off x="152400" y="762000"/>
            <a:ext cx="8839200" cy="2286000"/>
          </a:xfrm>
          <a:prstGeom prst="rect">
            <a:avLst/>
          </a:prstGeom>
        </p:spPr>
        <p:txBody>
          <a:bodyPr anchor="ctr"/>
          <a:lstStyle>
            <a:lvl1pPr marL="0" indent="0" algn="ctr">
              <a:buNone/>
              <a:defRPr sz="3800" b="0" i="0">
                <a:latin typeface="Times New Roman" charset="0"/>
                <a:ea typeface="Times New Roman" charset="0"/>
                <a:cs typeface="Times New Roman" charset="0"/>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dirty="0" smtClean="0"/>
              <a:t>Click to Edit Chapter Title</a:t>
            </a:r>
            <a:endParaRPr lang="en-US" dirty="0"/>
          </a:p>
        </p:txBody>
      </p:sp>
      <p:sp>
        <p:nvSpPr>
          <p:cNvPr id="8" name="Title "/>
          <p:cNvSpPr>
            <a:spLocks noGrp="1"/>
          </p:cNvSpPr>
          <p:nvPr>
            <p:ph type="title" hasCustomPrompt="1"/>
          </p:nvPr>
        </p:nvSpPr>
        <p:spPr>
          <a:xfrm>
            <a:off x="152400" y="3505200"/>
            <a:ext cx="8839200" cy="1524000"/>
          </a:xfrm>
          <a:prstGeom prst="rect">
            <a:avLst/>
          </a:prstGeom>
        </p:spPr>
        <p:txBody>
          <a:bodyPr anchor="b"/>
          <a:lstStyle>
            <a:lvl1pPr>
              <a:defRPr sz="6200" b="0" i="0" baseline="0">
                <a:latin typeface="Times New Roman" charset="0"/>
                <a:ea typeface="Times New Roman" charset="0"/>
                <a:cs typeface="Times New Roman" charset="0"/>
              </a:defRPr>
            </a:lvl1pPr>
          </a:lstStyle>
          <a:p>
            <a:r>
              <a:rPr lang="en-US" dirty="0" smtClean="0"/>
              <a:t>Click to Edit Book Title</a:t>
            </a:r>
            <a:endParaRPr lang="en-US" dirty="0"/>
          </a:p>
        </p:txBody>
      </p:sp>
      <p:sp>
        <p:nvSpPr>
          <p:cNvPr id="15" name="Edition"/>
          <p:cNvSpPr>
            <a:spLocks noGrp="1"/>
          </p:cNvSpPr>
          <p:nvPr>
            <p:ph sz="quarter" idx="17" hasCustomPrompt="1"/>
          </p:nvPr>
        </p:nvSpPr>
        <p:spPr>
          <a:xfrm>
            <a:off x="152400" y="5029200"/>
            <a:ext cx="8839200" cy="762000"/>
          </a:xfrm>
          <a:prstGeom prst="rect">
            <a:avLst/>
          </a:prstGeom>
        </p:spPr>
        <p:txBody>
          <a:bodyPr/>
          <a:lstStyle>
            <a:lvl1pPr marL="0" indent="0" algn="ctr">
              <a:buNone/>
              <a:defRPr sz="2900" b="1" i="0" baseline="0">
                <a:latin typeface="Times New Roman" charset="0"/>
                <a:ea typeface="Times New Roman" charset="0"/>
                <a:cs typeface="Times New Roman" charset="0"/>
              </a:defRPr>
            </a:lvl1pPr>
          </a:lstStyle>
          <a:p>
            <a:pPr lvl="0"/>
            <a:r>
              <a:rPr lang="en-US" dirty="0" smtClean="0"/>
              <a:t>Third Edition</a:t>
            </a:r>
          </a:p>
        </p:txBody>
      </p:sp>
      <p:sp>
        <p:nvSpPr>
          <p:cNvPr id="16" name="Author"/>
          <p:cNvSpPr>
            <a:spLocks noGrp="1"/>
          </p:cNvSpPr>
          <p:nvPr>
            <p:ph sz="quarter" idx="18" hasCustomPrompt="1"/>
          </p:nvPr>
        </p:nvSpPr>
        <p:spPr>
          <a:xfrm>
            <a:off x="152400" y="6096000"/>
            <a:ext cx="8839200" cy="533400"/>
          </a:xfrm>
          <a:prstGeom prst="rect">
            <a:avLst/>
          </a:prstGeom>
        </p:spPr>
        <p:txBody>
          <a:bodyPr/>
          <a:lstStyle>
            <a:lvl1pPr marL="0" indent="0" algn="ctr">
              <a:buNone/>
              <a:defRPr b="0" i="0" baseline="0">
                <a:solidFill>
                  <a:schemeClr val="accent2"/>
                </a:solidFill>
                <a:latin typeface="STIX" charset="0"/>
                <a:ea typeface="STIX" charset="0"/>
                <a:cs typeface="STIX" charset="0"/>
              </a:defRPr>
            </a:lvl1pPr>
          </a:lstStyle>
          <a:p>
            <a:pPr lvl="0"/>
            <a:r>
              <a:rPr lang="en-US" dirty="0" smtClean="0"/>
              <a:t>David Klein</a:t>
            </a:r>
          </a:p>
        </p:txBody>
      </p:sp>
    </p:spTree>
    <p:extLst>
      <p:ext uri="{BB962C8B-B14F-4D97-AF65-F5344CB8AC3E}">
        <p14:creationId xmlns:p14="http://schemas.microsoft.com/office/powerpoint/2010/main" val="1064232072"/>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cept Check Question (2of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762001"/>
            <a:ext cx="8534400" cy="990599"/>
          </a:xfrm>
        </p:spPr>
        <p:txBody>
          <a:bodyPr/>
          <a:lstStyle/>
          <a:p>
            <a:r>
              <a:rPr lang="en-US" dirty="0" smtClean="0"/>
              <a:t>1.1 Periodicity Assumption</a:t>
            </a:r>
            <a:endParaRPr lang="en-US" dirty="0"/>
          </a:p>
        </p:txBody>
      </p:sp>
      <p:sp>
        <p:nvSpPr>
          <p:cNvPr id="12" name="Question"/>
          <p:cNvSpPr>
            <a:spLocks noGrp="1"/>
          </p:cNvSpPr>
          <p:nvPr>
            <p:ph sz="quarter" idx="15" hasCustomPrompt="1"/>
          </p:nvPr>
        </p:nvSpPr>
        <p:spPr>
          <a:xfrm>
            <a:off x="304800" y="1752600"/>
            <a:ext cx="8534400" cy="4419600"/>
          </a:xfrm>
          <a:prstGeom prst="rect">
            <a:avLst/>
          </a:prstGeom>
        </p:spPr>
        <p:txBody>
          <a:bodyPr/>
          <a:lstStyle>
            <a:lvl1pPr marL="12700" indent="0">
              <a:spcBef>
                <a:spcPts val="1000"/>
              </a:spcBef>
              <a:buNone/>
              <a:tabLst/>
              <a:defRPr sz="2800" b="0" i="0" baseline="0">
                <a:solidFill>
                  <a:schemeClr val="tx1"/>
                </a:solidFill>
                <a:latin typeface="Times New Roman" charset="0"/>
                <a:ea typeface="Times New Roman" charset="0"/>
                <a:cs typeface="Times New Roman" charset="0"/>
              </a:defRPr>
            </a:lvl1pPr>
            <a:lvl2pPr marL="803275" indent="-450850">
              <a:spcBef>
                <a:spcPts val="1000"/>
              </a:spcBef>
              <a:buFont typeface="+mj-lt"/>
              <a:buNone/>
              <a:tabLst/>
              <a:defRPr sz="2800" b="0" i="0" baseline="0">
                <a:solidFill>
                  <a:schemeClr val="tx1"/>
                </a:solidFill>
                <a:latin typeface="Times New Roman" charset="0"/>
                <a:ea typeface="Times New Roman" charset="0"/>
                <a:cs typeface="Times New Roman" charset="0"/>
              </a:defRPr>
            </a:lvl2pPr>
            <a:lvl3pPr marL="349250" indent="-336550">
              <a:buClr>
                <a:schemeClr val="accent1"/>
              </a:buClr>
              <a:buFont typeface="Wingdings" charset="2"/>
              <a:buChar char="ü"/>
              <a:tabLst>
                <a:tab pos="796925" algn="l"/>
              </a:tabLst>
              <a:defRPr sz="2800" b="0" i="0">
                <a:latin typeface="Times New Roman" charset="0"/>
                <a:ea typeface="Times New Roman" charset="0"/>
                <a:cs typeface="Times New Roman" charset="0"/>
              </a:defRPr>
            </a:lvl3pPr>
          </a:lstStyle>
          <a:p>
            <a:pPr lvl="0"/>
            <a:r>
              <a:rPr lang="en-US" dirty="0" smtClean="0"/>
              <a:t>Which one of these statements about the accrual basis of accounting is false?</a:t>
            </a:r>
          </a:p>
          <a:p>
            <a:pPr lvl="1"/>
            <a:r>
              <a:rPr lang="en-US" dirty="0" smtClean="0"/>
              <a:t>a.  Companies record events that change their financial statements in the period in which event occur, even if cash was not exchanged.</a:t>
            </a:r>
          </a:p>
          <a:p>
            <a:pPr lvl="2"/>
            <a:r>
              <a:rPr lang="en-US" dirty="0" smtClean="0"/>
              <a:t>b.  Companies recognize revenue in the period in which 	the performance obligation is satisfied.</a:t>
            </a:r>
          </a:p>
          <a:p>
            <a:pPr lvl="1"/>
            <a:r>
              <a:rPr lang="en-US" dirty="0" smtClean="0"/>
              <a:t>c.  This basis is accord with generally accepted accounting principles.</a:t>
            </a:r>
            <a:endParaRPr lang="en-US" dirty="0"/>
          </a:p>
        </p:txBody>
      </p:sp>
      <p:sp>
        <p:nvSpPr>
          <p:cNvPr id="3" name="Slide Number Placeholder 2"/>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smtClean="0"/>
              <a:t>Copyright ©2018 John Wiley &amp; Sons, Inc.</a:t>
            </a:r>
            <a:endParaRPr lang="en-US" dirty="0" smtClean="0"/>
          </a:p>
        </p:txBody>
      </p:sp>
    </p:spTree>
    <p:extLst>
      <p:ext uri="{BB962C8B-B14F-4D97-AF65-F5344CB8AC3E}">
        <p14:creationId xmlns:p14="http://schemas.microsoft.com/office/powerpoint/2010/main" val="852393542"/>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0_Section">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66725"/>
            <a:ext cx="9144000" cy="1285875"/>
          </a:xfrm>
          <a:prstGeom prst="rect">
            <a:avLst/>
          </a:prstGeom>
        </p:spPr>
      </p:pic>
      <p:sp>
        <p:nvSpPr>
          <p:cNvPr id="2" name="Title "/>
          <p:cNvSpPr>
            <a:spLocks noGrp="1"/>
          </p:cNvSpPr>
          <p:nvPr>
            <p:ph type="title" hasCustomPrompt="1"/>
          </p:nvPr>
        </p:nvSpPr>
        <p:spPr>
          <a:xfrm>
            <a:off x="2590800" y="838200"/>
            <a:ext cx="5410200" cy="609600"/>
          </a:xfrm>
          <a:prstGeom prst="rect">
            <a:avLst/>
          </a:prstGeom>
        </p:spPr>
        <p:txBody>
          <a:bodyPr/>
          <a:lstStyle>
            <a:lvl1pPr>
              <a:defRPr sz="4000" b="0" i="0">
                <a:solidFill>
                  <a:schemeClr val="accent1"/>
                </a:solidFill>
                <a:latin typeface="Times New Roman" charset="0"/>
                <a:ea typeface="Times New Roman" charset="0"/>
                <a:cs typeface="Times New Roman" charset="0"/>
              </a:defRPr>
            </a:lvl1pPr>
          </a:lstStyle>
          <a:p>
            <a:r>
              <a:rPr lang="en-US" dirty="0" smtClean="0"/>
              <a:t>Section or Topic Heading</a:t>
            </a:r>
            <a:endParaRPr lang="en-US" dirty="0"/>
          </a:p>
        </p:txBody>
      </p:sp>
      <p:sp>
        <p:nvSpPr>
          <p:cNvPr id="6" name="Content Placeholder"/>
          <p:cNvSpPr>
            <a:spLocks noGrp="1"/>
          </p:cNvSpPr>
          <p:nvPr>
            <p:ph sz="quarter" idx="16"/>
          </p:nvPr>
        </p:nvSpPr>
        <p:spPr>
          <a:xfrm>
            <a:off x="304800" y="1752600"/>
            <a:ext cx="8534400" cy="15240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7" name="Content Placeholder"/>
          <p:cNvSpPr>
            <a:spLocks noGrp="1"/>
          </p:cNvSpPr>
          <p:nvPr>
            <p:ph sz="quarter" idx="17"/>
          </p:nvPr>
        </p:nvSpPr>
        <p:spPr>
          <a:xfrm>
            <a:off x="304800" y="3581400"/>
            <a:ext cx="8534400" cy="15240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3" name="Slide Number Placeholder"/>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smtClean="0"/>
              <a:t>Copyright ©2018 John Wiley &amp; Sons, Inc.</a:t>
            </a:r>
            <a:endParaRPr lang="en-US" dirty="0" smtClean="0"/>
          </a:p>
        </p:txBody>
      </p:sp>
    </p:spTree>
    <p:extLst>
      <p:ext uri="{BB962C8B-B14F-4D97-AF65-F5344CB8AC3E}">
        <p14:creationId xmlns:p14="http://schemas.microsoft.com/office/powerpoint/2010/main" val="476349964"/>
      </p:ext>
    </p:extLst>
  </p:cSld>
  <p:clrMapOvr>
    <a:masterClrMapping/>
  </p:clrMapOvr>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Key Term: Version A">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762001"/>
            <a:ext cx="8534400" cy="990599"/>
          </a:xfrm>
        </p:spPr>
        <p:txBody>
          <a:bodyPr/>
          <a:lstStyle/>
          <a:p>
            <a:r>
              <a:rPr lang="en-US" dirty="0" smtClean="0"/>
              <a:t>Language</a:t>
            </a:r>
            <a:endParaRPr lang="en-US" dirty="0"/>
          </a:p>
        </p:txBody>
      </p:sp>
      <p:sp>
        <p:nvSpPr>
          <p:cNvPr id="7" name="Definition of Key Term"/>
          <p:cNvSpPr>
            <a:spLocks noGrp="1"/>
          </p:cNvSpPr>
          <p:nvPr>
            <p:ph sz="quarter" idx="15" hasCustomPrompt="1"/>
          </p:nvPr>
        </p:nvSpPr>
        <p:spPr>
          <a:xfrm>
            <a:off x="304800" y="1752600"/>
            <a:ext cx="8534400" cy="4114800"/>
          </a:xfrm>
          <a:prstGeom prst="rect">
            <a:avLst/>
          </a:prstGeom>
        </p:spPr>
        <p:txBody>
          <a:bodyPr/>
          <a:lstStyle>
            <a:lvl1pPr marL="292608" indent="-292608">
              <a:spcBef>
                <a:spcPts val="1000"/>
              </a:spcBef>
              <a:buClr>
                <a:schemeClr val="accent2"/>
              </a:buClr>
              <a:buFont typeface="Arial" charset="0"/>
              <a:buChar char="•"/>
              <a:defRPr sz="3000" b="0" i="0" baseline="0">
                <a:solidFill>
                  <a:schemeClr val="tx1"/>
                </a:solidFill>
                <a:latin typeface="Times New Roman" charset="0"/>
                <a:ea typeface="Times New Roman" charset="0"/>
                <a:cs typeface="Times New Roman" charset="0"/>
              </a:defRPr>
            </a:lvl1pPr>
            <a:lvl2pPr marL="803275" indent="-450850">
              <a:spcBef>
                <a:spcPts val="1000"/>
              </a:spcBef>
              <a:buFont typeface="+mj-lt"/>
              <a:buAutoNum type="alphaLcPeriod"/>
              <a:tabLst/>
              <a:defRPr sz="2800" b="0" i="0" baseline="0">
                <a:solidFill>
                  <a:schemeClr val="tx1"/>
                </a:solidFill>
                <a:latin typeface="Source Sans Pro" charset="0"/>
                <a:ea typeface="Source Sans Pro" charset="0"/>
                <a:cs typeface="Source Sans Pro" charset="0"/>
              </a:defRPr>
            </a:lvl2pPr>
          </a:lstStyle>
          <a:p>
            <a:pPr lvl="0"/>
            <a:r>
              <a:rPr lang="en-US" dirty="0" smtClean="0"/>
              <a:t>Form of communication using sounds and symbols combined according to specified rules</a:t>
            </a:r>
            <a:endParaRPr lang="en-US" dirty="0"/>
          </a:p>
        </p:txBody>
      </p:sp>
      <p:sp>
        <p:nvSpPr>
          <p:cNvPr id="9" name="Media LInk"/>
          <p:cNvSpPr>
            <a:spLocks noGrp="1"/>
          </p:cNvSpPr>
          <p:nvPr>
            <p:ph sz="quarter" idx="16" hasCustomPrompt="1"/>
          </p:nvPr>
        </p:nvSpPr>
        <p:spPr>
          <a:xfrm>
            <a:off x="304800" y="5867400"/>
            <a:ext cx="8534400" cy="609600"/>
          </a:xfrm>
          <a:prstGeom prst="rect">
            <a:avLst/>
          </a:prstGeom>
        </p:spPr>
        <p:txBody>
          <a:bodyPr/>
          <a:lstStyle>
            <a:lvl1pPr marL="0" indent="0" algn="r">
              <a:buNone/>
              <a:defRPr sz="2200" b="0" i="0" baseline="0">
                <a:latin typeface="Times New Roman" charset="0"/>
                <a:ea typeface="Times New Roman" charset="0"/>
                <a:cs typeface="Times New Roman" charset="0"/>
              </a:defRPr>
            </a:lvl1pPr>
            <a:lvl2pPr algn="r">
              <a:defRPr/>
            </a:lvl2pPr>
            <a:lvl3pPr algn="r">
              <a:defRPr/>
            </a:lvl3pPr>
            <a:lvl4pPr algn="r">
              <a:defRPr/>
            </a:lvl4pPr>
            <a:lvl5pPr algn="r">
              <a:defRPr/>
            </a:lvl5pPr>
          </a:lstStyle>
          <a:p>
            <a:pPr lvl="0"/>
            <a:r>
              <a:rPr lang="en-US" dirty="0" smtClean="0"/>
              <a:t>Media link placeholder</a:t>
            </a:r>
            <a:endParaRPr lang="en-US" dirty="0"/>
          </a:p>
        </p:txBody>
      </p:sp>
      <p:sp>
        <p:nvSpPr>
          <p:cNvPr id="3" name="Slide Number Placeholder 2"/>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smtClean="0"/>
              <a:t>Copyright ©2018 John Wiley &amp; Sons, Inc.</a:t>
            </a:r>
            <a:endParaRPr lang="en-US" dirty="0" smtClean="0"/>
          </a:p>
        </p:txBody>
      </p:sp>
    </p:spTree>
    <p:extLst>
      <p:ext uri="{BB962C8B-B14F-4D97-AF65-F5344CB8AC3E}">
        <p14:creationId xmlns:p14="http://schemas.microsoft.com/office/powerpoint/2010/main" val="700609343"/>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Key Term: Version B">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762001"/>
            <a:ext cx="8534400" cy="1142999"/>
          </a:xfrm>
        </p:spPr>
        <p:txBody>
          <a:bodyPr/>
          <a:lstStyle/>
          <a:p>
            <a:r>
              <a:rPr lang="en-US" dirty="0" smtClean="0"/>
              <a:t>Anatomy and Physiology Defined</a:t>
            </a:r>
            <a:endParaRPr lang="en-US" dirty="0"/>
          </a:p>
        </p:txBody>
      </p:sp>
      <p:sp>
        <p:nvSpPr>
          <p:cNvPr id="7" name="Definition of Key Term"/>
          <p:cNvSpPr>
            <a:spLocks noGrp="1"/>
          </p:cNvSpPr>
          <p:nvPr>
            <p:ph sz="quarter" idx="15" hasCustomPrompt="1"/>
          </p:nvPr>
        </p:nvSpPr>
        <p:spPr>
          <a:xfrm>
            <a:off x="304800" y="1905000"/>
            <a:ext cx="8534400" cy="3962400"/>
          </a:xfrm>
          <a:prstGeom prst="rect">
            <a:avLst/>
          </a:prstGeom>
        </p:spPr>
        <p:txBody>
          <a:bodyPr/>
          <a:lstStyle>
            <a:lvl1pPr marL="292608" indent="-292608">
              <a:spcBef>
                <a:spcPts val="1000"/>
              </a:spcBef>
              <a:buClr>
                <a:schemeClr val="accent2"/>
              </a:buClr>
              <a:buFont typeface="Arial" charset="0"/>
              <a:buChar char="•"/>
              <a:defRPr sz="2800" b="0" i="0" baseline="0">
                <a:solidFill>
                  <a:schemeClr val="tx1"/>
                </a:solidFill>
                <a:latin typeface="Times New Roman" charset="0"/>
                <a:ea typeface="Times New Roman" charset="0"/>
                <a:cs typeface="Times New Roman" charset="0"/>
              </a:defRPr>
            </a:lvl1pPr>
            <a:lvl2pPr marL="803275" indent="-450850">
              <a:spcBef>
                <a:spcPts val="1000"/>
              </a:spcBef>
              <a:buFont typeface="+mj-lt"/>
              <a:buAutoNum type="alphaLcPeriod"/>
              <a:tabLst/>
              <a:defRPr sz="2800" b="0" i="0" baseline="0">
                <a:solidFill>
                  <a:schemeClr val="tx1"/>
                </a:solidFill>
                <a:latin typeface="Source Sans Pro" charset="0"/>
                <a:ea typeface="Source Sans Pro" charset="0"/>
                <a:cs typeface="Source Sans Pro" charset="0"/>
              </a:defRPr>
            </a:lvl2pPr>
          </a:lstStyle>
          <a:p>
            <a:pPr lvl="0"/>
            <a:r>
              <a:rPr lang="en-US" dirty="0" smtClean="0"/>
              <a:t>Anatomy is the science of structure and the relationships among structures.</a:t>
            </a:r>
          </a:p>
          <a:p>
            <a:pPr lvl="0"/>
            <a:r>
              <a:rPr lang="en-US" dirty="0" smtClean="0"/>
              <a:t>Physiology is the science of body functions, that is, how the body parts work.</a:t>
            </a:r>
            <a:endParaRPr lang="en-US" dirty="0"/>
          </a:p>
        </p:txBody>
      </p:sp>
      <p:sp>
        <p:nvSpPr>
          <p:cNvPr id="3" name="Slide Number Placeholder 2"/>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smtClean="0"/>
              <a:t>Copyright ©2018 John Wiley &amp; Sons, Inc.</a:t>
            </a:r>
            <a:endParaRPr lang="en-US" dirty="0" smtClean="0"/>
          </a:p>
        </p:txBody>
      </p:sp>
    </p:spTree>
    <p:extLst>
      <p:ext uri="{BB962C8B-B14F-4D97-AF65-F5344CB8AC3E}">
        <p14:creationId xmlns:p14="http://schemas.microsoft.com/office/powerpoint/2010/main" val="662271123"/>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tion for Figure">
    <p:spTree>
      <p:nvGrpSpPr>
        <p:cNvPr id="1" name=""/>
        <p:cNvGrpSpPr/>
        <p:nvPr/>
      </p:nvGrpSpPr>
      <p:grpSpPr>
        <a:xfrm>
          <a:off x="0" y="0"/>
          <a:ext cx="0" cy="0"/>
          <a:chOff x="0" y="0"/>
          <a:chExt cx="0" cy="0"/>
        </a:xfrm>
      </p:grpSpPr>
      <p:sp>
        <p:nvSpPr>
          <p:cNvPr id="8" name="Title "/>
          <p:cNvSpPr>
            <a:spLocks noGrp="1"/>
          </p:cNvSpPr>
          <p:nvPr>
            <p:ph type="title" hasCustomPrompt="1"/>
          </p:nvPr>
        </p:nvSpPr>
        <p:spPr>
          <a:xfrm>
            <a:off x="304800" y="762001"/>
            <a:ext cx="8534400" cy="990600"/>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smtClean="0"/>
              <a:t>Section or Topic Heading</a:t>
            </a:r>
            <a:endParaRPr lang="en-US" dirty="0"/>
          </a:p>
        </p:txBody>
      </p:sp>
      <p:sp>
        <p:nvSpPr>
          <p:cNvPr id="11" name="Content Placeholder 10"/>
          <p:cNvSpPr>
            <a:spLocks noGrp="1"/>
          </p:cNvSpPr>
          <p:nvPr>
            <p:ph sz="quarter" idx="16"/>
          </p:nvPr>
        </p:nvSpPr>
        <p:spPr>
          <a:xfrm>
            <a:off x="304800" y="1752600"/>
            <a:ext cx="8534400" cy="14478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7" name="Content"/>
          <p:cNvSpPr>
            <a:spLocks noGrp="1"/>
          </p:cNvSpPr>
          <p:nvPr>
            <p:ph sz="quarter" idx="15" hasCustomPrompt="1"/>
          </p:nvPr>
        </p:nvSpPr>
        <p:spPr>
          <a:xfrm>
            <a:off x="304800" y="5029200"/>
            <a:ext cx="8534400" cy="1143000"/>
          </a:xfrm>
          <a:prstGeom prst="rect">
            <a:avLst/>
          </a:prstGeom>
        </p:spPr>
        <p:txBody>
          <a:bodyPr/>
          <a:lstStyle>
            <a:lvl1pPr marL="0" indent="0">
              <a:spcBef>
                <a:spcPts val="1000"/>
              </a:spcBef>
              <a:buFont typeface="Arial" charset="0"/>
              <a:buNone/>
              <a:defRPr sz="2000" b="0" i="0" baseline="0">
                <a:solidFill>
                  <a:schemeClr val="tx1"/>
                </a:solidFill>
                <a:latin typeface="Times New Roman" charset="0"/>
                <a:ea typeface="Times New Roman" charset="0"/>
                <a:cs typeface="Times New Roman" charset="0"/>
              </a:defRPr>
            </a:lvl1pPr>
            <a:lvl2pPr marL="803275" indent="-450850">
              <a:spcBef>
                <a:spcPts val="1000"/>
              </a:spcBef>
              <a:buFont typeface="+mj-lt"/>
              <a:buAutoNum type="alphaLcPeriod"/>
              <a:tabLst/>
              <a:defRPr sz="2800" b="0" i="0" baseline="0">
                <a:solidFill>
                  <a:schemeClr val="tx1"/>
                </a:solidFill>
                <a:latin typeface="Source Sans Pro" charset="0"/>
                <a:ea typeface="Source Sans Pro" charset="0"/>
                <a:cs typeface="Source Sans Pro" charset="0"/>
              </a:defRPr>
            </a:lvl2pPr>
          </a:lstStyle>
          <a:p>
            <a:pPr lvl="0"/>
            <a:r>
              <a:rPr lang="en-US" sz="2000" dirty="0" smtClean="0"/>
              <a:t>Figure 4.5 Figure title placeholder</a:t>
            </a:r>
          </a:p>
          <a:p>
            <a:pPr lvl="0"/>
            <a:endParaRPr lang="en-US" dirty="0"/>
          </a:p>
        </p:txBody>
      </p:sp>
      <p:sp>
        <p:nvSpPr>
          <p:cNvPr id="9" name="Content"/>
          <p:cNvSpPr>
            <a:spLocks noGrp="1"/>
          </p:cNvSpPr>
          <p:nvPr>
            <p:ph sz="quarter" idx="17" hasCustomPrompt="1"/>
          </p:nvPr>
        </p:nvSpPr>
        <p:spPr>
          <a:xfrm>
            <a:off x="304800" y="3733800"/>
            <a:ext cx="8534400" cy="1143000"/>
          </a:xfrm>
          <a:prstGeom prst="rect">
            <a:avLst/>
          </a:prstGeom>
        </p:spPr>
        <p:txBody>
          <a:bodyPr/>
          <a:lstStyle>
            <a:lvl1pPr marL="0" indent="0">
              <a:spcBef>
                <a:spcPts val="1000"/>
              </a:spcBef>
              <a:buFont typeface="Arial" charset="0"/>
              <a:buNone/>
              <a:defRPr sz="2000" b="0" i="0" baseline="0">
                <a:solidFill>
                  <a:schemeClr val="tx1"/>
                </a:solidFill>
                <a:latin typeface="Times New Roman" charset="0"/>
                <a:ea typeface="Times New Roman" charset="0"/>
                <a:cs typeface="Times New Roman" charset="0"/>
              </a:defRPr>
            </a:lvl1pPr>
            <a:lvl2pPr marL="803275" indent="-450850">
              <a:spcBef>
                <a:spcPts val="1000"/>
              </a:spcBef>
              <a:buFont typeface="+mj-lt"/>
              <a:buAutoNum type="alphaLcPeriod"/>
              <a:tabLst/>
              <a:defRPr sz="2800" b="0" i="0" baseline="0">
                <a:solidFill>
                  <a:schemeClr val="tx1"/>
                </a:solidFill>
                <a:latin typeface="Source Sans Pro" charset="0"/>
                <a:ea typeface="Source Sans Pro" charset="0"/>
                <a:cs typeface="Source Sans Pro" charset="0"/>
              </a:defRPr>
            </a:lvl2pPr>
          </a:lstStyle>
          <a:p>
            <a:pPr lvl="0"/>
            <a:r>
              <a:rPr lang="en-US" sz="2000" dirty="0" smtClean="0"/>
              <a:t>Figure 4.5 Figure title placeholder</a:t>
            </a:r>
          </a:p>
          <a:p>
            <a:pPr lvl="0"/>
            <a:endParaRPr lang="en-US" dirty="0"/>
          </a:p>
        </p:txBody>
      </p:sp>
      <p:sp>
        <p:nvSpPr>
          <p:cNvPr id="3" name="Slide Number Placeholder 2"/>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smtClean="0"/>
              <a:t>Copyright ©2018 John Wiley &amp; Sons, Inc.</a:t>
            </a:r>
            <a:endParaRPr lang="en-US" dirty="0" smtClean="0"/>
          </a:p>
        </p:txBody>
      </p:sp>
    </p:spTree>
    <p:extLst>
      <p:ext uri="{BB962C8B-B14F-4D97-AF65-F5344CB8AC3E}">
        <p14:creationId xmlns:p14="http://schemas.microsoft.com/office/powerpoint/2010/main" val="977103049"/>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Section for Figure">
    <p:spTree>
      <p:nvGrpSpPr>
        <p:cNvPr id="1" name=""/>
        <p:cNvGrpSpPr/>
        <p:nvPr/>
      </p:nvGrpSpPr>
      <p:grpSpPr>
        <a:xfrm>
          <a:off x="0" y="0"/>
          <a:ext cx="0" cy="0"/>
          <a:chOff x="0" y="0"/>
          <a:chExt cx="0" cy="0"/>
        </a:xfrm>
      </p:grpSpPr>
      <p:sp>
        <p:nvSpPr>
          <p:cNvPr id="8" name="Title "/>
          <p:cNvSpPr>
            <a:spLocks noGrp="1"/>
          </p:cNvSpPr>
          <p:nvPr>
            <p:ph type="title" hasCustomPrompt="1"/>
          </p:nvPr>
        </p:nvSpPr>
        <p:spPr>
          <a:xfrm>
            <a:off x="304800" y="762001"/>
            <a:ext cx="8534400" cy="990600"/>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smtClean="0"/>
              <a:t>Section or Topic Heading</a:t>
            </a:r>
            <a:endParaRPr lang="en-US" dirty="0"/>
          </a:p>
        </p:txBody>
      </p:sp>
      <p:sp>
        <p:nvSpPr>
          <p:cNvPr id="11" name="Content Placeholder 10"/>
          <p:cNvSpPr>
            <a:spLocks noGrp="1"/>
          </p:cNvSpPr>
          <p:nvPr>
            <p:ph sz="quarter" idx="16"/>
          </p:nvPr>
        </p:nvSpPr>
        <p:spPr>
          <a:xfrm>
            <a:off x="304800" y="1752600"/>
            <a:ext cx="8534400" cy="9144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7" name="Content"/>
          <p:cNvSpPr>
            <a:spLocks noGrp="1"/>
          </p:cNvSpPr>
          <p:nvPr>
            <p:ph sz="quarter" idx="15" hasCustomPrompt="1"/>
          </p:nvPr>
        </p:nvSpPr>
        <p:spPr>
          <a:xfrm>
            <a:off x="296333" y="3733800"/>
            <a:ext cx="8534400" cy="685800"/>
          </a:xfrm>
          <a:prstGeom prst="rect">
            <a:avLst/>
          </a:prstGeom>
        </p:spPr>
        <p:txBody>
          <a:bodyPr/>
          <a:lstStyle>
            <a:lvl1pPr marL="0" indent="0">
              <a:spcBef>
                <a:spcPts val="1000"/>
              </a:spcBef>
              <a:buFont typeface="Arial" charset="0"/>
              <a:buNone/>
              <a:defRPr sz="2000" b="0" i="0" baseline="0">
                <a:solidFill>
                  <a:schemeClr val="tx1"/>
                </a:solidFill>
                <a:latin typeface="Times New Roman" charset="0"/>
                <a:ea typeface="Times New Roman" charset="0"/>
                <a:cs typeface="Times New Roman" charset="0"/>
              </a:defRPr>
            </a:lvl1pPr>
            <a:lvl2pPr marL="803275" indent="-450850">
              <a:spcBef>
                <a:spcPts val="1000"/>
              </a:spcBef>
              <a:buFont typeface="+mj-lt"/>
              <a:buAutoNum type="alphaLcPeriod"/>
              <a:tabLst/>
              <a:defRPr sz="2800" b="0" i="0" baseline="0">
                <a:solidFill>
                  <a:schemeClr val="tx1"/>
                </a:solidFill>
                <a:latin typeface="Source Sans Pro" charset="0"/>
                <a:ea typeface="Source Sans Pro" charset="0"/>
                <a:cs typeface="Source Sans Pro" charset="0"/>
              </a:defRPr>
            </a:lvl2pPr>
          </a:lstStyle>
          <a:p>
            <a:pPr lvl="0"/>
            <a:r>
              <a:rPr lang="en-US" sz="2000" dirty="0" smtClean="0"/>
              <a:t>Figure 4.5 Figure title placeholder</a:t>
            </a:r>
          </a:p>
          <a:p>
            <a:pPr lvl="0"/>
            <a:endParaRPr lang="en-US" dirty="0"/>
          </a:p>
        </p:txBody>
      </p:sp>
      <p:sp>
        <p:nvSpPr>
          <p:cNvPr id="9" name="Content"/>
          <p:cNvSpPr>
            <a:spLocks noGrp="1"/>
          </p:cNvSpPr>
          <p:nvPr>
            <p:ph sz="quarter" idx="17" hasCustomPrompt="1"/>
          </p:nvPr>
        </p:nvSpPr>
        <p:spPr>
          <a:xfrm>
            <a:off x="296333" y="2819400"/>
            <a:ext cx="8534400" cy="685800"/>
          </a:xfrm>
          <a:prstGeom prst="rect">
            <a:avLst/>
          </a:prstGeom>
        </p:spPr>
        <p:txBody>
          <a:bodyPr/>
          <a:lstStyle>
            <a:lvl1pPr marL="0" indent="0">
              <a:spcBef>
                <a:spcPts val="1000"/>
              </a:spcBef>
              <a:buFont typeface="Arial" charset="0"/>
              <a:buNone/>
              <a:defRPr sz="2000" b="0" i="0" baseline="0">
                <a:solidFill>
                  <a:schemeClr val="tx1"/>
                </a:solidFill>
                <a:latin typeface="Times New Roman" charset="0"/>
                <a:ea typeface="Times New Roman" charset="0"/>
                <a:cs typeface="Times New Roman" charset="0"/>
              </a:defRPr>
            </a:lvl1pPr>
            <a:lvl2pPr marL="803275" indent="-450850">
              <a:spcBef>
                <a:spcPts val="1000"/>
              </a:spcBef>
              <a:buFont typeface="+mj-lt"/>
              <a:buAutoNum type="alphaLcPeriod"/>
              <a:tabLst/>
              <a:defRPr sz="2800" b="0" i="0" baseline="0">
                <a:solidFill>
                  <a:schemeClr val="tx1"/>
                </a:solidFill>
                <a:latin typeface="Source Sans Pro" charset="0"/>
                <a:ea typeface="Source Sans Pro" charset="0"/>
                <a:cs typeface="Source Sans Pro" charset="0"/>
              </a:defRPr>
            </a:lvl2pPr>
          </a:lstStyle>
          <a:p>
            <a:pPr lvl="0"/>
            <a:r>
              <a:rPr lang="en-US" sz="2000" dirty="0" smtClean="0"/>
              <a:t>Figure 4.5 Figure title placeholder</a:t>
            </a:r>
          </a:p>
          <a:p>
            <a:pPr lvl="0"/>
            <a:endParaRPr lang="en-US" dirty="0"/>
          </a:p>
        </p:txBody>
      </p:sp>
      <p:sp>
        <p:nvSpPr>
          <p:cNvPr id="10" name="Content"/>
          <p:cNvSpPr>
            <a:spLocks noGrp="1"/>
          </p:cNvSpPr>
          <p:nvPr>
            <p:ph sz="quarter" idx="18" hasCustomPrompt="1"/>
          </p:nvPr>
        </p:nvSpPr>
        <p:spPr>
          <a:xfrm>
            <a:off x="296333" y="5486399"/>
            <a:ext cx="8534400" cy="685800"/>
          </a:xfrm>
          <a:prstGeom prst="rect">
            <a:avLst/>
          </a:prstGeom>
        </p:spPr>
        <p:txBody>
          <a:bodyPr/>
          <a:lstStyle>
            <a:lvl1pPr marL="0" indent="0">
              <a:spcBef>
                <a:spcPts val="1000"/>
              </a:spcBef>
              <a:buFont typeface="Arial" charset="0"/>
              <a:buNone/>
              <a:defRPr sz="2000" b="0" i="0" baseline="0">
                <a:solidFill>
                  <a:schemeClr val="tx1"/>
                </a:solidFill>
                <a:latin typeface="Times New Roman" charset="0"/>
                <a:ea typeface="Times New Roman" charset="0"/>
                <a:cs typeface="Times New Roman" charset="0"/>
              </a:defRPr>
            </a:lvl1pPr>
            <a:lvl2pPr marL="803275" indent="-450850">
              <a:spcBef>
                <a:spcPts val="1000"/>
              </a:spcBef>
              <a:buFont typeface="+mj-lt"/>
              <a:buAutoNum type="alphaLcPeriod"/>
              <a:tabLst/>
              <a:defRPr sz="2800" b="0" i="0" baseline="0">
                <a:solidFill>
                  <a:schemeClr val="tx1"/>
                </a:solidFill>
                <a:latin typeface="Source Sans Pro" charset="0"/>
                <a:ea typeface="Source Sans Pro" charset="0"/>
                <a:cs typeface="Source Sans Pro" charset="0"/>
              </a:defRPr>
            </a:lvl2pPr>
          </a:lstStyle>
          <a:p>
            <a:pPr lvl="0"/>
            <a:r>
              <a:rPr lang="en-US" sz="2000" dirty="0" smtClean="0"/>
              <a:t>Figure 4.5 Figure title placeholder</a:t>
            </a:r>
          </a:p>
          <a:p>
            <a:pPr lvl="0"/>
            <a:endParaRPr lang="en-US" dirty="0"/>
          </a:p>
        </p:txBody>
      </p:sp>
      <p:sp>
        <p:nvSpPr>
          <p:cNvPr id="12" name="Content"/>
          <p:cNvSpPr>
            <a:spLocks noGrp="1"/>
          </p:cNvSpPr>
          <p:nvPr>
            <p:ph sz="quarter" idx="19" hasCustomPrompt="1"/>
          </p:nvPr>
        </p:nvSpPr>
        <p:spPr>
          <a:xfrm>
            <a:off x="296333" y="4571999"/>
            <a:ext cx="8534400" cy="685800"/>
          </a:xfrm>
          <a:prstGeom prst="rect">
            <a:avLst/>
          </a:prstGeom>
        </p:spPr>
        <p:txBody>
          <a:bodyPr/>
          <a:lstStyle>
            <a:lvl1pPr marL="0" indent="0">
              <a:spcBef>
                <a:spcPts val="1000"/>
              </a:spcBef>
              <a:buFont typeface="Arial" charset="0"/>
              <a:buNone/>
              <a:defRPr sz="2000" b="0" i="0" baseline="0">
                <a:solidFill>
                  <a:schemeClr val="tx1"/>
                </a:solidFill>
                <a:latin typeface="Times New Roman" charset="0"/>
                <a:ea typeface="Times New Roman" charset="0"/>
                <a:cs typeface="Times New Roman" charset="0"/>
              </a:defRPr>
            </a:lvl1pPr>
            <a:lvl2pPr marL="803275" indent="-450850">
              <a:spcBef>
                <a:spcPts val="1000"/>
              </a:spcBef>
              <a:buFont typeface="+mj-lt"/>
              <a:buAutoNum type="alphaLcPeriod"/>
              <a:tabLst/>
              <a:defRPr sz="2800" b="0" i="0" baseline="0">
                <a:solidFill>
                  <a:schemeClr val="tx1"/>
                </a:solidFill>
                <a:latin typeface="Source Sans Pro" charset="0"/>
                <a:ea typeface="Source Sans Pro" charset="0"/>
                <a:cs typeface="Source Sans Pro" charset="0"/>
              </a:defRPr>
            </a:lvl2pPr>
          </a:lstStyle>
          <a:p>
            <a:pPr lvl="0"/>
            <a:r>
              <a:rPr lang="en-US" sz="2000" dirty="0" smtClean="0"/>
              <a:t>Figure 4.5 Figure title placeholder</a:t>
            </a:r>
          </a:p>
          <a:p>
            <a:pPr lvl="0"/>
            <a:endParaRPr lang="en-US" dirty="0"/>
          </a:p>
        </p:txBody>
      </p:sp>
      <p:sp>
        <p:nvSpPr>
          <p:cNvPr id="3" name="Slide Number Placeholder 2"/>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smtClean="0"/>
              <a:t>Copyright ©2018 John Wiley &amp; Sons, Inc.</a:t>
            </a:r>
            <a:endParaRPr lang="en-US" dirty="0" smtClean="0"/>
          </a:p>
        </p:txBody>
      </p:sp>
      <p:sp>
        <p:nvSpPr>
          <p:cNvPr id="13" name="Content Placeholder 10"/>
          <p:cNvSpPr>
            <a:spLocks noGrp="1"/>
          </p:cNvSpPr>
          <p:nvPr>
            <p:ph sz="quarter" idx="20"/>
          </p:nvPr>
        </p:nvSpPr>
        <p:spPr>
          <a:xfrm>
            <a:off x="457200" y="6356350"/>
            <a:ext cx="1219200" cy="3810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Tree>
    <p:extLst>
      <p:ext uri="{BB962C8B-B14F-4D97-AF65-F5344CB8AC3E}">
        <p14:creationId xmlns:p14="http://schemas.microsoft.com/office/powerpoint/2010/main" val="370741684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Section for Figure">
    <p:spTree>
      <p:nvGrpSpPr>
        <p:cNvPr id="1" name=""/>
        <p:cNvGrpSpPr/>
        <p:nvPr/>
      </p:nvGrpSpPr>
      <p:grpSpPr>
        <a:xfrm>
          <a:off x="0" y="0"/>
          <a:ext cx="0" cy="0"/>
          <a:chOff x="0" y="0"/>
          <a:chExt cx="0" cy="0"/>
        </a:xfrm>
      </p:grpSpPr>
      <p:sp>
        <p:nvSpPr>
          <p:cNvPr id="8" name="Title "/>
          <p:cNvSpPr>
            <a:spLocks noGrp="1"/>
          </p:cNvSpPr>
          <p:nvPr>
            <p:ph type="title" hasCustomPrompt="1"/>
          </p:nvPr>
        </p:nvSpPr>
        <p:spPr>
          <a:xfrm>
            <a:off x="304800" y="762001"/>
            <a:ext cx="8534400" cy="990600"/>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smtClean="0"/>
              <a:t>Section or Topic Heading</a:t>
            </a:r>
            <a:endParaRPr lang="en-US" dirty="0"/>
          </a:p>
        </p:txBody>
      </p:sp>
      <p:sp>
        <p:nvSpPr>
          <p:cNvPr id="11" name="Content Placeholder 10"/>
          <p:cNvSpPr>
            <a:spLocks noGrp="1"/>
          </p:cNvSpPr>
          <p:nvPr>
            <p:ph sz="quarter" idx="16"/>
          </p:nvPr>
        </p:nvSpPr>
        <p:spPr>
          <a:xfrm>
            <a:off x="304800" y="1752600"/>
            <a:ext cx="8534400" cy="156845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7" name="Content"/>
          <p:cNvSpPr>
            <a:spLocks noGrp="1"/>
          </p:cNvSpPr>
          <p:nvPr>
            <p:ph sz="quarter" idx="15" hasCustomPrompt="1"/>
          </p:nvPr>
        </p:nvSpPr>
        <p:spPr>
          <a:xfrm>
            <a:off x="304800" y="3580871"/>
            <a:ext cx="8534400" cy="1143000"/>
          </a:xfrm>
          <a:prstGeom prst="rect">
            <a:avLst/>
          </a:prstGeom>
        </p:spPr>
        <p:txBody>
          <a:bodyPr/>
          <a:lstStyle>
            <a:lvl1pPr marL="0" indent="0">
              <a:spcBef>
                <a:spcPts val="1000"/>
              </a:spcBef>
              <a:buFont typeface="Arial" charset="0"/>
              <a:buNone/>
              <a:defRPr sz="2000" b="0" i="0" baseline="0">
                <a:solidFill>
                  <a:schemeClr val="tx1"/>
                </a:solidFill>
                <a:latin typeface="Times New Roman" charset="0"/>
                <a:ea typeface="Times New Roman" charset="0"/>
                <a:cs typeface="Times New Roman" charset="0"/>
              </a:defRPr>
            </a:lvl1pPr>
            <a:lvl2pPr marL="803275" indent="-450850">
              <a:spcBef>
                <a:spcPts val="1000"/>
              </a:spcBef>
              <a:buFont typeface="+mj-lt"/>
              <a:buAutoNum type="alphaLcPeriod"/>
              <a:tabLst/>
              <a:defRPr sz="2800" b="0" i="0" baseline="0">
                <a:solidFill>
                  <a:schemeClr val="tx1"/>
                </a:solidFill>
                <a:latin typeface="Source Sans Pro" charset="0"/>
                <a:ea typeface="Source Sans Pro" charset="0"/>
                <a:cs typeface="Source Sans Pro" charset="0"/>
              </a:defRPr>
            </a:lvl2pPr>
          </a:lstStyle>
          <a:p>
            <a:pPr lvl="0"/>
            <a:r>
              <a:rPr lang="en-US" sz="2000" dirty="0" smtClean="0"/>
              <a:t>Figure 4.5 Figure title placeholder</a:t>
            </a:r>
          </a:p>
          <a:p>
            <a:pPr lvl="0"/>
            <a:endParaRPr lang="en-US" dirty="0"/>
          </a:p>
        </p:txBody>
      </p:sp>
      <p:sp>
        <p:nvSpPr>
          <p:cNvPr id="9" name="Content"/>
          <p:cNvSpPr>
            <a:spLocks noGrp="1"/>
          </p:cNvSpPr>
          <p:nvPr>
            <p:ph sz="quarter" idx="17" hasCustomPrompt="1"/>
          </p:nvPr>
        </p:nvSpPr>
        <p:spPr>
          <a:xfrm>
            <a:off x="338667" y="5009092"/>
            <a:ext cx="8534400" cy="1143000"/>
          </a:xfrm>
          <a:prstGeom prst="rect">
            <a:avLst/>
          </a:prstGeom>
        </p:spPr>
        <p:txBody>
          <a:bodyPr/>
          <a:lstStyle>
            <a:lvl1pPr marL="0" indent="0">
              <a:spcBef>
                <a:spcPts val="1000"/>
              </a:spcBef>
              <a:buFont typeface="Arial" charset="0"/>
              <a:buNone/>
              <a:defRPr sz="2000" b="0" i="0" baseline="0">
                <a:solidFill>
                  <a:schemeClr val="tx1"/>
                </a:solidFill>
                <a:latin typeface="Times New Roman" charset="0"/>
                <a:ea typeface="Times New Roman" charset="0"/>
                <a:cs typeface="Times New Roman" charset="0"/>
              </a:defRPr>
            </a:lvl1pPr>
            <a:lvl2pPr marL="803275" indent="-450850">
              <a:spcBef>
                <a:spcPts val="1000"/>
              </a:spcBef>
              <a:buFont typeface="+mj-lt"/>
              <a:buAutoNum type="alphaLcPeriod"/>
              <a:tabLst/>
              <a:defRPr sz="2800" b="0" i="0" baseline="0">
                <a:solidFill>
                  <a:schemeClr val="tx1"/>
                </a:solidFill>
                <a:latin typeface="Source Sans Pro" charset="0"/>
                <a:ea typeface="Source Sans Pro" charset="0"/>
                <a:cs typeface="Source Sans Pro" charset="0"/>
              </a:defRPr>
            </a:lvl2pPr>
          </a:lstStyle>
          <a:p>
            <a:pPr lvl="0"/>
            <a:r>
              <a:rPr lang="en-US" sz="2000" dirty="0" smtClean="0"/>
              <a:t>Figure 4.5 Figure title placeholder</a:t>
            </a:r>
          </a:p>
          <a:p>
            <a:pPr lvl="0"/>
            <a:endParaRPr lang="en-US" dirty="0"/>
          </a:p>
        </p:txBody>
      </p:sp>
      <p:sp>
        <p:nvSpPr>
          <p:cNvPr id="3" name="Slide Number Placeholder 2"/>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smtClean="0"/>
              <a:t>Copyright ©2018 John Wiley &amp; Sons, Inc.</a:t>
            </a:r>
            <a:endParaRPr lang="en-US" dirty="0" smtClean="0"/>
          </a:p>
        </p:txBody>
      </p:sp>
    </p:spTree>
    <p:extLst>
      <p:ext uri="{BB962C8B-B14F-4D97-AF65-F5344CB8AC3E}">
        <p14:creationId xmlns:p14="http://schemas.microsoft.com/office/powerpoint/2010/main" val="2176654306"/>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tion">
    <p:spTree>
      <p:nvGrpSpPr>
        <p:cNvPr id="1" name=""/>
        <p:cNvGrpSpPr/>
        <p:nvPr/>
      </p:nvGrpSpPr>
      <p:grpSpPr>
        <a:xfrm>
          <a:off x="0" y="0"/>
          <a:ext cx="0" cy="0"/>
          <a:chOff x="0" y="0"/>
          <a:chExt cx="0" cy="0"/>
        </a:xfrm>
      </p:grpSpPr>
      <p:sp>
        <p:nvSpPr>
          <p:cNvPr id="2" name="Title "/>
          <p:cNvSpPr>
            <a:spLocks noGrp="1"/>
          </p:cNvSpPr>
          <p:nvPr>
            <p:ph type="title" hasCustomPrompt="1"/>
          </p:nvPr>
        </p:nvSpPr>
        <p:spPr>
          <a:xfrm>
            <a:off x="304800" y="762001"/>
            <a:ext cx="8534400" cy="990600"/>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smtClean="0"/>
              <a:t>Section or Topic Heading</a:t>
            </a:r>
            <a:endParaRPr lang="en-US" dirty="0"/>
          </a:p>
        </p:txBody>
      </p:sp>
      <p:sp>
        <p:nvSpPr>
          <p:cNvPr id="6" name="Content Placeholder"/>
          <p:cNvSpPr>
            <a:spLocks noGrp="1"/>
          </p:cNvSpPr>
          <p:nvPr>
            <p:ph sz="quarter" idx="16"/>
          </p:nvPr>
        </p:nvSpPr>
        <p:spPr>
          <a:xfrm>
            <a:off x="304800" y="1752600"/>
            <a:ext cx="8534400" cy="460375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3" name="Slide Number Placeholder"/>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smtClean="0"/>
              <a:t>Copyright ©2018 John Wiley &amp; Sons, Inc.</a:t>
            </a:r>
            <a:endParaRPr lang="en-US" dirty="0" smtClean="0"/>
          </a:p>
        </p:txBody>
      </p:sp>
      <p:sp>
        <p:nvSpPr>
          <p:cNvPr id="7" name="Content Placeholder"/>
          <p:cNvSpPr>
            <a:spLocks noGrp="1"/>
          </p:cNvSpPr>
          <p:nvPr>
            <p:ph sz="quarter" idx="17"/>
          </p:nvPr>
        </p:nvSpPr>
        <p:spPr>
          <a:xfrm>
            <a:off x="762000" y="6379796"/>
            <a:ext cx="1219200" cy="478204"/>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Tree>
    <p:extLst>
      <p:ext uri="{BB962C8B-B14F-4D97-AF65-F5344CB8AC3E}">
        <p14:creationId xmlns:p14="http://schemas.microsoft.com/office/powerpoint/2010/main" val="253979166"/>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_Section">
    <p:spTree>
      <p:nvGrpSpPr>
        <p:cNvPr id="1" name=""/>
        <p:cNvGrpSpPr/>
        <p:nvPr/>
      </p:nvGrpSpPr>
      <p:grpSpPr>
        <a:xfrm>
          <a:off x="0" y="0"/>
          <a:ext cx="0" cy="0"/>
          <a:chOff x="0" y="0"/>
          <a:chExt cx="0" cy="0"/>
        </a:xfrm>
      </p:grpSpPr>
      <p:sp>
        <p:nvSpPr>
          <p:cNvPr id="2" name="Title "/>
          <p:cNvSpPr>
            <a:spLocks noGrp="1"/>
          </p:cNvSpPr>
          <p:nvPr>
            <p:ph type="title" hasCustomPrompt="1"/>
          </p:nvPr>
        </p:nvSpPr>
        <p:spPr>
          <a:xfrm>
            <a:off x="304800" y="762001"/>
            <a:ext cx="8534400" cy="990600"/>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smtClean="0"/>
              <a:t>Section or Topic Heading</a:t>
            </a:r>
            <a:endParaRPr lang="en-US" dirty="0"/>
          </a:p>
        </p:txBody>
      </p:sp>
      <p:sp>
        <p:nvSpPr>
          <p:cNvPr id="6" name="Content Placeholder"/>
          <p:cNvSpPr>
            <a:spLocks noGrp="1"/>
          </p:cNvSpPr>
          <p:nvPr>
            <p:ph sz="quarter" idx="16"/>
          </p:nvPr>
        </p:nvSpPr>
        <p:spPr>
          <a:xfrm>
            <a:off x="304800" y="1752600"/>
            <a:ext cx="8534400" cy="19050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7" name="Content Placeholder"/>
          <p:cNvSpPr>
            <a:spLocks noGrp="1"/>
          </p:cNvSpPr>
          <p:nvPr>
            <p:ph sz="quarter" idx="17"/>
          </p:nvPr>
        </p:nvSpPr>
        <p:spPr>
          <a:xfrm>
            <a:off x="304800" y="3810000"/>
            <a:ext cx="8534400" cy="19050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3" name="Slide Number Placeholder"/>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smtClean="0"/>
              <a:t>Copyright ©2018 John Wiley &amp; Sons, Inc.</a:t>
            </a:r>
            <a:endParaRPr lang="en-US" dirty="0" smtClean="0"/>
          </a:p>
        </p:txBody>
      </p:sp>
      <p:sp>
        <p:nvSpPr>
          <p:cNvPr id="8" name="Content Placeholder"/>
          <p:cNvSpPr>
            <a:spLocks noGrp="1"/>
          </p:cNvSpPr>
          <p:nvPr>
            <p:ph sz="quarter" idx="18"/>
          </p:nvPr>
        </p:nvSpPr>
        <p:spPr>
          <a:xfrm>
            <a:off x="609600" y="6356350"/>
            <a:ext cx="1143000" cy="50165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Tree>
    <p:extLst>
      <p:ext uri="{BB962C8B-B14F-4D97-AF65-F5344CB8AC3E}">
        <p14:creationId xmlns:p14="http://schemas.microsoft.com/office/powerpoint/2010/main" val="1041035647"/>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7_Section">
    <p:spTree>
      <p:nvGrpSpPr>
        <p:cNvPr id="1" name=""/>
        <p:cNvGrpSpPr/>
        <p:nvPr/>
      </p:nvGrpSpPr>
      <p:grpSpPr>
        <a:xfrm>
          <a:off x="0" y="0"/>
          <a:ext cx="0" cy="0"/>
          <a:chOff x="0" y="0"/>
          <a:chExt cx="0" cy="0"/>
        </a:xfrm>
      </p:grpSpPr>
      <p:sp>
        <p:nvSpPr>
          <p:cNvPr id="2" name="Title "/>
          <p:cNvSpPr>
            <a:spLocks noGrp="1"/>
          </p:cNvSpPr>
          <p:nvPr>
            <p:ph type="title" hasCustomPrompt="1"/>
          </p:nvPr>
        </p:nvSpPr>
        <p:spPr>
          <a:xfrm>
            <a:off x="304800" y="762001"/>
            <a:ext cx="8534400" cy="990600"/>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smtClean="0"/>
              <a:t>Section or Topic Heading</a:t>
            </a:r>
            <a:endParaRPr lang="en-US" dirty="0"/>
          </a:p>
        </p:txBody>
      </p:sp>
      <p:sp>
        <p:nvSpPr>
          <p:cNvPr id="6" name="Content Placeholder"/>
          <p:cNvSpPr>
            <a:spLocks noGrp="1"/>
          </p:cNvSpPr>
          <p:nvPr>
            <p:ph sz="quarter" idx="16"/>
          </p:nvPr>
        </p:nvSpPr>
        <p:spPr>
          <a:xfrm>
            <a:off x="304800" y="1752600"/>
            <a:ext cx="8534400" cy="12954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7" name="Content Placeholder"/>
          <p:cNvSpPr>
            <a:spLocks noGrp="1"/>
          </p:cNvSpPr>
          <p:nvPr>
            <p:ph sz="quarter" idx="17"/>
          </p:nvPr>
        </p:nvSpPr>
        <p:spPr>
          <a:xfrm>
            <a:off x="304800" y="3200400"/>
            <a:ext cx="8534400" cy="1301141"/>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8" name="Content Placeholder"/>
          <p:cNvSpPr>
            <a:spLocks noGrp="1"/>
          </p:cNvSpPr>
          <p:nvPr>
            <p:ph sz="quarter" idx="18"/>
          </p:nvPr>
        </p:nvSpPr>
        <p:spPr>
          <a:xfrm>
            <a:off x="304800" y="4653941"/>
            <a:ext cx="8534400" cy="1301141"/>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3" name="Slide Number Placeholder"/>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smtClean="0"/>
              <a:t>Copyright ©2018 John Wiley &amp; Sons, Inc.</a:t>
            </a:r>
            <a:endParaRPr lang="en-US" dirty="0" smtClean="0"/>
          </a:p>
        </p:txBody>
      </p:sp>
      <p:sp>
        <p:nvSpPr>
          <p:cNvPr id="9" name="Content Placeholder"/>
          <p:cNvSpPr>
            <a:spLocks noGrp="1"/>
          </p:cNvSpPr>
          <p:nvPr>
            <p:ph sz="quarter" idx="19"/>
          </p:nvPr>
        </p:nvSpPr>
        <p:spPr>
          <a:xfrm>
            <a:off x="304800" y="6356350"/>
            <a:ext cx="1200150" cy="451459"/>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Tree>
    <p:extLst>
      <p:ext uri="{BB962C8B-B14F-4D97-AF65-F5344CB8AC3E}">
        <p14:creationId xmlns:p14="http://schemas.microsoft.com/office/powerpoint/2010/main" val="3379731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1_Opener: Version A">
    <p:spTree>
      <p:nvGrpSpPr>
        <p:cNvPr id="1" name=""/>
        <p:cNvGrpSpPr/>
        <p:nvPr/>
      </p:nvGrpSpPr>
      <p:grpSpPr>
        <a:xfrm>
          <a:off x="0" y="0"/>
          <a:ext cx="0" cy="0"/>
          <a:chOff x="0" y="0"/>
          <a:chExt cx="0" cy="0"/>
        </a:xfrm>
      </p:grpSpPr>
      <p:sp>
        <p:nvSpPr>
          <p:cNvPr id="8" name="Title "/>
          <p:cNvSpPr>
            <a:spLocks noGrp="1"/>
          </p:cNvSpPr>
          <p:nvPr>
            <p:ph type="title" hasCustomPrompt="1"/>
          </p:nvPr>
        </p:nvSpPr>
        <p:spPr>
          <a:xfrm>
            <a:off x="152400" y="365125"/>
            <a:ext cx="8839200" cy="1387475"/>
          </a:xfrm>
          <a:prstGeom prst="rect">
            <a:avLst/>
          </a:prstGeom>
        </p:spPr>
        <p:txBody>
          <a:bodyPr anchor="b"/>
          <a:lstStyle>
            <a:lvl1pPr>
              <a:defRPr sz="6200" b="0" i="0" baseline="0">
                <a:latin typeface="Times New Roman" charset="0"/>
                <a:ea typeface="Times New Roman" charset="0"/>
                <a:cs typeface="Times New Roman" charset="0"/>
              </a:defRPr>
            </a:lvl1pPr>
          </a:lstStyle>
          <a:p>
            <a:r>
              <a:rPr lang="en-US" dirty="0" smtClean="0"/>
              <a:t>Click to Edit Book Title</a:t>
            </a:r>
            <a:endParaRPr lang="en-US" dirty="0"/>
          </a:p>
        </p:txBody>
      </p:sp>
      <p:sp>
        <p:nvSpPr>
          <p:cNvPr id="3" name="Edition"/>
          <p:cNvSpPr>
            <a:spLocks noGrp="1"/>
          </p:cNvSpPr>
          <p:nvPr>
            <p:ph sz="quarter" idx="21" hasCustomPrompt="1"/>
          </p:nvPr>
        </p:nvSpPr>
        <p:spPr>
          <a:xfrm>
            <a:off x="152400" y="1755648"/>
            <a:ext cx="8839200" cy="609600"/>
          </a:xfrm>
          <a:prstGeom prst="rect">
            <a:avLst/>
          </a:prstGeom>
        </p:spPr>
        <p:txBody>
          <a:bodyPr/>
          <a:lstStyle>
            <a:lvl1pPr marL="0" indent="0" algn="ctr">
              <a:buNone/>
              <a:defRPr sz="2900" b="1" i="0">
                <a:latin typeface="Times New Roman" charset="0"/>
                <a:ea typeface="Times New Roman" charset="0"/>
                <a:cs typeface="Times New Roman" charset="0"/>
              </a:defRPr>
            </a:lvl1pPr>
            <a:lvl2pPr marL="457200" indent="0" algn="ctr">
              <a:buNone/>
              <a:defRPr b="1" i="0">
                <a:latin typeface="Times New Roman" charset="0"/>
                <a:ea typeface="Times New Roman" charset="0"/>
                <a:cs typeface="Times New Roman" charset="0"/>
              </a:defRPr>
            </a:lvl2pPr>
            <a:lvl3pPr marL="914400" indent="0" algn="ctr">
              <a:buNone/>
              <a:defRPr b="1" i="0">
                <a:latin typeface="Times New Roman" charset="0"/>
                <a:ea typeface="Times New Roman" charset="0"/>
                <a:cs typeface="Times New Roman" charset="0"/>
              </a:defRPr>
            </a:lvl3pPr>
            <a:lvl4pPr marL="1371600" indent="0" algn="ctr">
              <a:buNone/>
              <a:defRPr b="1" i="0">
                <a:latin typeface="Times New Roman" charset="0"/>
                <a:ea typeface="Times New Roman" charset="0"/>
                <a:cs typeface="Times New Roman" charset="0"/>
              </a:defRPr>
            </a:lvl4pPr>
            <a:lvl5pPr marL="1828800" indent="0" algn="ctr">
              <a:buNone/>
              <a:defRPr b="1" i="0">
                <a:latin typeface="Times New Roman" charset="0"/>
                <a:ea typeface="Times New Roman" charset="0"/>
                <a:cs typeface="Times New Roman" charset="0"/>
              </a:defRPr>
            </a:lvl5pPr>
          </a:lstStyle>
          <a:p>
            <a:pPr lvl="0"/>
            <a:r>
              <a:rPr lang="en-US" dirty="0" smtClean="0"/>
              <a:t>Third Edition</a:t>
            </a:r>
          </a:p>
        </p:txBody>
      </p:sp>
      <p:sp>
        <p:nvSpPr>
          <p:cNvPr id="5" name="Author"/>
          <p:cNvSpPr>
            <a:spLocks noGrp="1"/>
          </p:cNvSpPr>
          <p:nvPr>
            <p:ph sz="quarter" idx="22" hasCustomPrompt="1"/>
          </p:nvPr>
        </p:nvSpPr>
        <p:spPr>
          <a:xfrm>
            <a:off x="152400" y="2363724"/>
            <a:ext cx="8839200" cy="685800"/>
          </a:xfrm>
          <a:prstGeom prst="rect">
            <a:avLst/>
          </a:prstGeom>
        </p:spPr>
        <p:txBody>
          <a:bodyPr/>
          <a:lstStyle>
            <a:lvl1pPr marL="0" indent="0" algn="ctr">
              <a:buNone/>
              <a:defRPr b="0" i="0">
                <a:solidFill>
                  <a:schemeClr val="accent2"/>
                </a:solidFill>
                <a:latin typeface="Times New Roman" charset="0"/>
                <a:ea typeface="Times New Roman" charset="0"/>
                <a:cs typeface="Times New Roman" charset="0"/>
              </a:defRPr>
            </a:lvl1pPr>
          </a:lstStyle>
          <a:p>
            <a:pPr lvl="0"/>
            <a:r>
              <a:rPr lang="en-US" dirty="0" smtClean="0"/>
              <a:t>David Klein</a:t>
            </a:r>
          </a:p>
        </p:txBody>
      </p:sp>
      <p:sp>
        <p:nvSpPr>
          <p:cNvPr id="29" name="CN"/>
          <p:cNvSpPr>
            <a:spLocks noGrp="1"/>
          </p:cNvSpPr>
          <p:nvPr>
            <p:ph sz="quarter" idx="19" hasCustomPrompt="1"/>
          </p:nvPr>
        </p:nvSpPr>
        <p:spPr>
          <a:xfrm>
            <a:off x="152400" y="3733800"/>
            <a:ext cx="8839200" cy="533400"/>
          </a:xfrm>
          <a:prstGeom prst="rect">
            <a:avLst/>
          </a:prstGeom>
        </p:spPr>
        <p:txBody>
          <a:bodyPr/>
          <a:lstStyle>
            <a:lvl1pPr marL="0" indent="0" algn="ctr">
              <a:buNone/>
              <a:defRPr sz="4000" b="1" i="0" baseline="0">
                <a:solidFill>
                  <a:schemeClr val="accent1"/>
                </a:solidFill>
                <a:latin typeface="Times New Roman" charset="0"/>
                <a:ea typeface="Times New Roman" charset="0"/>
                <a:cs typeface="Times New Roman" charset="0"/>
              </a:defRPr>
            </a:lvl1pPr>
          </a:lstStyle>
          <a:p>
            <a:pPr lvl="0"/>
            <a:r>
              <a:rPr lang="en-US" dirty="0" smtClean="0"/>
              <a:t>Chapter 1</a:t>
            </a:r>
            <a:endParaRPr lang="en-US" dirty="0"/>
          </a:p>
        </p:txBody>
      </p:sp>
      <p:sp>
        <p:nvSpPr>
          <p:cNvPr id="31" name="CT"/>
          <p:cNvSpPr>
            <a:spLocks noGrp="1"/>
          </p:cNvSpPr>
          <p:nvPr>
            <p:ph sz="quarter" idx="20" hasCustomPrompt="1"/>
          </p:nvPr>
        </p:nvSpPr>
        <p:spPr>
          <a:xfrm>
            <a:off x="152400" y="4267200"/>
            <a:ext cx="8839200" cy="1066800"/>
          </a:xfrm>
          <a:prstGeom prst="rect">
            <a:avLst/>
          </a:prstGeom>
        </p:spPr>
        <p:txBody>
          <a:bodyPr anchor="ctr"/>
          <a:lstStyle>
            <a:lvl1pPr marL="0" indent="0" algn="ctr">
              <a:buNone/>
              <a:defRPr sz="3800" b="0" i="0">
                <a:latin typeface="Times New Roman" charset="0"/>
                <a:ea typeface="Times New Roman" charset="0"/>
                <a:cs typeface="Times New Roman" charset="0"/>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dirty="0" smtClean="0"/>
              <a:t>Click to Edit Chapter Title</a:t>
            </a:r>
            <a:endParaRPr lang="en-US" dirty="0"/>
          </a:p>
        </p:txBody>
      </p:sp>
      <p:sp>
        <p:nvSpPr>
          <p:cNvPr id="4" name="Content Placeholder 3"/>
          <p:cNvSpPr>
            <a:spLocks noGrp="1"/>
          </p:cNvSpPr>
          <p:nvPr>
            <p:ph sz="quarter" idx="23"/>
          </p:nvPr>
        </p:nvSpPr>
        <p:spPr>
          <a:xfrm>
            <a:off x="1600200" y="5867400"/>
            <a:ext cx="6172200" cy="685800"/>
          </a:xfrm>
          <a:prstGeom prst="rect">
            <a:avLst/>
          </a:prstGeo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Tree>
    <p:extLst>
      <p:ext uri="{BB962C8B-B14F-4D97-AF65-F5344CB8AC3E}">
        <p14:creationId xmlns:p14="http://schemas.microsoft.com/office/powerpoint/2010/main" val="1501695570"/>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8_Section">
    <p:spTree>
      <p:nvGrpSpPr>
        <p:cNvPr id="1" name=""/>
        <p:cNvGrpSpPr/>
        <p:nvPr/>
      </p:nvGrpSpPr>
      <p:grpSpPr>
        <a:xfrm>
          <a:off x="0" y="0"/>
          <a:ext cx="0" cy="0"/>
          <a:chOff x="0" y="0"/>
          <a:chExt cx="0" cy="0"/>
        </a:xfrm>
      </p:grpSpPr>
      <p:sp>
        <p:nvSpPr>
          <p:cNvPr id="2" name="Title "/>
          <p:cNvSpPr>
            <a:spLocks noGrp="1"/>
          </p:cNvSpPr>
          <p:nvPr>
            <p:ph type="title" hasCustomPrompt="1"/>
          </p:nvPr>
        </p:nvSpPr>
        <p:spPr>
          <a:xfrm>
            <a:off x="304800" y="762001"/>
            <a:ext cx="8534400" cy="990600"/>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smtClean="0"/>
              <a:t>Section or Topic Heading</a:t>
            </a:r>
            <a:endParaRPr lang="en-US" dirty="0"/>
          </a:p>
        </p:txBody>
      </p:sp>
      <p:sp>
        <p:nvSpPr>
          <p:cNvPr id="6" name="Content Placeholder"/>
          <p:cNvSpPr>
            <a:spLocks noGrp="1"/>
          </p:cNvSpPr>
          <p:nvPr>
            <p:ph sz="quarter" idx="16"/>
          </p:nvPr>
        </p:nvSpPr>
        <p:spPr>
          <a:xfrm>
            <a:off x="304800" y="1752600"/>
            <a:ext cx="8534400" cy="12954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7" name="Content Placeholder"/>
          <p:cNvSpPr>
            <a:spLocks noGrp="1"/>
          </p:cNvSpPr>
          <p:nvPr>
            <p:ph sz="quarter" idx="17"/>
          </p:nvPr>
        </p:nvSpPr>
        <p:spPr>
          <a:xfrm>
            <a:off x="304800" y="3200400"/>
            <a:ext cx="8534400" cy="9144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8" name="Content Placeholder"/>
          <p:cNvSpPr>
            <a:spLocks noGrp="1"/>
          </p:cNvSpPr>
          <p:nvPr>
            <p:ph sz="quarter" idx="18"/>
          </p:nvPr>
        </p:nvSpPr>
        <p:spPr>
          <a:xfrm>
            <a:off x="304800" y="4191000"/>
            <a:ext cx="8534400" cy="977566"/>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3" name="Slide Number Placeholder"/>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smtClean="0"/>
              <a:t>Copyright ©2018 John Wiley &amp; Sons, Inc.</a:t>
            </a:r>
            <a:endParaRPr lang="en-US" dirty="0" smtClean="0"/>
          </a:p>
        </p:txBody>
      </p:sp>
      <p:sp>
        <p:nvSpPr>
          <p:cNvPr id="9" name="Content Placeholder"/>
          <p:cNvSpPr>
            <a:spLocks noGrp="1"/>
          </p:cNvSpPr>
          <p:nvPr>
            <p:ph sz="quarter" idx="19"/>
          </p:nvPr>
        </p:nvSpPr>
        <p:spPr>
          <a:xfrm>
            <a:off x="304800" y="5244766"/>
            <a:ext cx="8534400" cy="977566"/>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0" name="Content Placeholder"/>
          <p:cNvSpPr>
            <a:spLocks noGrp="1"/>
          </p:cNvSpPr>
          <p:nvPr>
            <p:ph sz="quarter" idx="20"/>
          </p:nvPr>
        </p:nvSpPr>
        <p:spPr>
          <a:xfrm>
            <a:off x="457200" y="6400800"/>
            <a:ext cx="838200" cy="4572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Tree>
    <p:extLst>
      <p:ext uri="{BB962C8B-B14F-4D97-AF65-F5344CB8AC3E}">
        <p14:creationId xmlns:p14="http://schemas.microsoft.com/office/powerpoint/2010/main" val="1909055485"/>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6_Section">
    <p:spTree>
      <p:nvGrpSpPr>
        <p:cNvPr id="1" name=""/>
        <p:cNvGrpSpPr/>
        <p:nvPr/>
      </p:nvGrpSpPr>
      <p:grpSpPr>
        <a:xfrm>
          <a:off x="0" y="0"/>
          <a:ext cx="0" cy="0"/>
          <a:chOff x="0" y="0"/>
          <a:chExt cx="0" cy="0"/>
        </a:xfrm>
      </p:grpSpPr>
      <p:sp>
        <p:nvSpPr>
          <p:cNvPr id="2" name="Title "/>
          <p:cNvSpPr>
            <a:spLocks noGrp="1"/>
          </p:cNvSpPr>
          <p:nvPr>
            <p:ph type="title" hasCustomPrompt="1"/>
          </p:nvPr>
        </p:nvSpPr>
        <p:spPr>
          <a:xfrm>
            <a:off x="304800" y="762001"/>
            <a:ext cx="8534400" cy="990600"/>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smtClean="0"/>
              <a:t>Section or Topic Heading</a:t>
            </a:r>
            <a:endParaRPr lang="en-US" dirty="0"/>
          </a:p>
        </p:txBody>
      </p:sp>
      <p:sp>
        <p:nvSpPr>
          <p:cNvPr id="6" name="Content Placeholder"/>
          <p:cNvSpPr>
            <a:spLocks noGrp="1"/>
          </p:cNvSpPr>
          <p:nvPr>
            <p:ph sz="quarter" idx="16"/>
          </p:nvPr>
        </p:nvSpPr>
        <p:spPr>
          <a:xfrm>
            <a:off x="304800" y="1752600"/>
            <a:ext cx="8534400" cy="8382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7" name="Content Placeholder"/>
          <p:cNvSpPr>
            <a:spLocks noGrp="1"/>
          </p:cNvSpPr>
          <p:nvPr>
            <p:ph sz="quarter" idx="17"/>
          </p:nvPr>
        </p:nvSpPr>
        <p:spPr>
          <a:xfrm>
            <a:off x="304800" y="2667000"/>
            <a:ext cx="8534400" cy="606991"/>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8" name="Content Placeholder"/>
          <p:cNvSpPr>
            <a:spLocks noGrp="1"/>
          </p:cNvSpPr>
          <p:nvPr>
            <p:ph sz="quarter" idx="18"/>
          </p:nvPr>
        </p:nvSpPr>
        <p:spPr>
          <a:xfrm>
            <a:off x="304800" y="3350191"/>
            <a:ext cx="8534400" cy="606991"/>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9" name="Content Placeholder"/>
          <p:cNvSpPr>
            <a:spLocks noGrp="1"/>
          </p:cNvSpPr>
          <p:nvPr>
            <p:ph sz="quarter" idx="19"/>
          </p:nvPr>
        </p:nvSpPr>
        <p:spPr>
          <a:xfrm>
            <a:off x="304800" y="4146405"/>
            <a:ext cx="8534400" cy="606991"/>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0" name="Content Placeholder"/>
          <p:cNvSpPr>
            <a:spLocks noGrp="1"/>
          </p:cNvSpPr>
          <p:nvPr>
            <p:ph sz="quarter" idx="20"/>
          </p:nvPr>
        </p:nvSpPr>
        <p:spPr>
          <a:xfrm>
            <a:off x="304800" y="4876945"/>
            <a:ext cx="8534400" cy="606991"/>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1" name="Content Placeholder"/>
          <p:cNvSpPr>
            <a:spLocks noGrp="1"/>
          </p:cNvSpPr>
          <p:nvPr>
            <p:ph sz="quarter" idx="21"/>
          </p:nvPr>
        </p:nvSpPr>
        <p:spPr>
          <a:xfrm>
            <a:off x="304800" y="5625810"/>
            <a:ext cx="8534400" cy="606991"/>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2" name="Content Placeholder"/>
          <p:cNvSpPr>
            <a:spLocks noGrp="1"/>
          </p:cNvSpPr>
          <p:nvPr>
            <p:ph sz="quarter" idx="22"/>
          </p:nvPr>
        </p:nvSpPr>
        <p:spPr>
          <a:xfrm>
            <a:off x="457200" y="5778210"/>
            <a:ext cx="8534400" cy="606991"/>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3" name="Slide Number Placeholder"/>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smtClean="0"/>
              <a:t>Copyright ©2018 John Wiley &amp; Sons, Inc.</a:t>
            </a:r>
            <a:endParaRPr lang="en-US" dirty="0" smtClean="0"/>
          </a:p>
        </p:txBody>
      </p:sp>
      <p:sp>
        <p:nvSpPr>
          <p:cNvPr id="13" name="Content Placeholder"/>
          <p:cNvSpPr>
            <a:spLocks noGrp="1"/>
          </p:cNvSpPr>
          <p:nvPr>
            <p:ph sz="quarter" idx="23"/>
          </p:nvPr>
        </p:nvSpPr>
        <p:spPr>
          <a:xfrm>
            <a:off x="457200" y="6413935"/>
            <a:ext cx="1143000" cy="444065"/>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Tree>
    <p:extLst>
      <p:ext uri="{BB962C8B-B14F-4D97-AF65-F5344CB8AC3E}">
        <p14:creationId xmlns:p14="http://schemas.microsoft.com/office/powerpoint/2010/main" val="4223960255"/>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Section">
    <p:spTree>
      <p:nvGrpSpPr>
        <p:cNvPr id="1" name=""/>
        <p:cNvGrpSpPr/>
        <p:nvPr/>
      </p:nvGrpSpPr>
      <p:grpSpPr>
        <a:xfrm>
          <a:off x="0" y="0"/>
          <a:ext cx="0" cy="0"/>
          <a:chOff x="0" y="0"/>
          <a:chExt cx="0" cy="0"/>
        </a:xfrm>
      </p:grpSpPr>
      <p:sp>
        <p:nvSpPr>
          <p:cNvPr id="2" name="Title "/>
          <p:cNvSpPr>
            <a:spLocks noGrp="1"/>
          </p:cNvSpPr>
          <p:nvPr>
            <p:ph type="title" hasCustomPrompt="1"/>
          </p:nvPr>
        </p:nvSpPr>
        <p:spPr>
          <a:xfrm>
            <a:off x="304800" y="762001"/>
            <a:ext cx="8534400" cy="990600"/>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smtClean="0"/>
              <a:t>Section or Topic Heading</a:t>
            </a:r>
            <a:endParaRPr lang="en-US" dirty="0"/>
          </a:p>
        </p:txBody>
      </p:sp>
      <p:sp>
        <p:nvSpPr>
          <p:cNvPr id="6" name="Content Placeholder"/>
          <p:cNvSpPr>
            <a:spLocks noGrp="1"/>
          </p:cNvSpPr>
          <p:nvPr>
            <p:ph sz="quarter" idx="16"/>
          </p:nvPr>
        </p:nvSpPr>
        <p:spPr>
          <a:xfrm>
            <a:off x="304800" y="1752600"/>
            <a:ext cx="8534400" cy="340012"/>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7" name="Content Placeholder"/>
          <p:cNvSpPr>
            <a:spLocks noGrp="1"/>
          </p:cNvSpPr>
          <p:nvPr>
            <p:ph sz="quarter" idx="17"/>
          </p:nvPr>
        </p:nvSpPr>
        <p:spPr>
          <a:xfrm>
            <a:off x="304800" y="2133600"/>
            <a:ext cx="8534400" cy="286251"/>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8" name="Content Placeholder"/>
          <p:cNvSpPr>
            <a:spLocks noGrp="1"/>
          </p:cNvSpPr>
          <p:nvPr>
            <p:ph sz="quarter" idx="18"/>
          </p:nvPr>
        </p:nvSpPr>
        <p:spPr>
          <a:xfrm>
            <a:off x="304800" y="2497666"/>
            <a:ext cx="8534400" cy="299595"/>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9" name="Content Placeholder"/>
          <p:cNvSpPr>
            <a:spLocks noGrp="1"/>
          </p:cNvSpPr>
          <p:nvPr>
            <p:ph sz="quarter" idx="19"/>
          </p:nvPr>
        </p:nvSpPr>
        <p:spPr>
          <a:xfrm>
            <a:off x="304800" y="2853265"/>
            <a:ext cx="8534400" cy="286251"/>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0" name="Content Placeholder"/>
          <p:cNvSpPr>
            <a:spLocks noGrp="1"/>
          </p:cNvSpPr>
          <p:nvPr>
            <p:ph sz="quarter" idx="20"/>
          </p:nvPr>
        </p:nvSpPr>
        <p:spPr>
          <a:xfrm>
            <a:off x="304800" y="3183466"/>
            <a:ext cx="8534400" cy="286251"/>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1" name="Content Placeholder"/>
          <p:cNvSpPr>
            <a:spLocks noGrp="1"/>
          </p:cNvSpPr>
          <p:nvPr>
            <p:ph sz="quarter" idx="21"/>
          </p:nvPr>
        </p:nvSpPr>
        <p:spPr>
          <a:xfrm>
            <a:off x="304800" y="3505200"/>
            <a:ext cx="8534400" cy="286251"/>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2" name="Content Placeholder"/>
          <p:cNvSpPr>
            <a:spLocks noGrp="1"/>
          </p:cNvSpPr>
          <p:nvPr>
            <p:ph sz="quarter" idx="22"/>
          </p:nvPr>
        </p:nvSpPr>
        <p:spPr>
          <a:xfrm>
            <a:off x="304800" y="3860799"/>
            <a:ext cx="8534400" cy="286251"/>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3" name="Content Placeholder"/>
          <p:cNvSpPr>
            <a:spLocks noGrp="1"/>
          </p:cNvSpPr>
          <p:nvPr>
            <p:ph sz="quarter" idx="23"/>
          </p:nvPr>
        </p:nvSpPr>
        <p:spPr>
          <a:xfrm>
            <a:off x="304800" y="4196846"/>
            <a:ext cx="8534400" cy="286251"/>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4" name="Content Placeholder"/>
          <p:cNvSpPr>
            <a:spLocks noGrp="1"/>
          </p:cNvSpPr>
          <p:nvPr>
            <p:ph sz="quarter" idx="24"/>
          </p:nvPr>
        </p:nvSpPr>
        <p:spPr>
          <a:xfrm>
            <a:off x="304800" y="4535514"/>
            <a:ext cx="8534400" cy="286251"/>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5" name="Content Placeholder"/>
          <p:cNvSpPr>
            <a:spLocks noGrp="1"/>
          </p:cNvSpPr>
          <p:nvPr>
            <p:ph sz="quarter" idx="25"/>
          </p:nvPr>
        </p:nvSpPr>
        <p:spPr>
          <a:xfrm>
            <a:off x="304800" y="4868330"/>
            <a:ext cx="8534400" cy="286251"/>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6" name="Content Placeholder"/>
          <p:cNvSpPr>
            <a:spLocks noGrp="1"/>
          </p:cNvSpPr>
          <p:nvPr>
            <p:ph sz="quarter" idx="26"/>
          </p:nvPr>
        </p:nvSpPr>
        <p:spPr>
          <a:xfrm>
            <a:off x="304800" y="5198531"/>
            <a:ext cx="8534400" cy="286251"/>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7" name="Content Placeholder"/>
          <p:cNvSpPr>
            <a:spLocks noGrp="1"/>
          </p:cNvSpPr>
          <p:nvPr>
            <p:ph sz="quarter" idx="27"/>
          </p:nvPr>
        </p:nvSpPr>
        <p:spPr>
          <a:xfrm>
            <a:off x="304800" y="5520321"/>
            <a:ext cx="8534400" cy="286251"/>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8" name="Content Placeholder"/>
          <p:cNvSpPr>
            <a:spLocks noGrp="1"/>
          </p:cNvSpPr>
          <p:nvPr>
            <p:ph sz="quarter" idx="28"/>
          </p:nvPr>
        </p:nvSpPr>
        <p:spPr>
          <a:xfrm>
            <a:off x="304800" y="5836846"/>
            <a:ext cx="8534400" cy="286251"/>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3" name="Slide Number Placeholder"/>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smtClean="0"/>
              <a:t>Copyright ©2018 John Wiley &amp; Sons, Inc.</a:t>
            </a:r>
            <a:endParaRPr lang="en-US" dirty="0" smtClean="0"/>
          </a:p>
        </p:txBody>
      </p:sp>
      <p:sp>
        <p:nvSpPr>
          <p:cNvPr id="19" name="Content Placeholder"/>
          <p:cNvSpPr>
            <a:spLocks noGrp="1"/>
          </p:cNvSpPr>
          <p:nvPr>
            <p:ph sz="quarter" idx="29"/>
          </p:nvPr>
        </p:nvSpPr>
        <p:spPr>
          <a:xfrm>
            <a:off x="304800" y="6412364"/>
            <a:ext cx="1219200" cy="445636"/>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Tree>
    <p:extLst>
      <p:ext uri="{BB962C8B-B14F-4D97-AF65-F5344CB8AC3E}">
        <p14:creationId xmlns:p14="http://schemas.microsoft.com/office/powerpoint/2010/main" val="2926146788"/>
      </p:ext>
    </p:extLst>
  </p:cSld>
  <p:clrMapOvr>
    <a:masterClrMapping/>
  </p:clrMapOvr>
  <p:timing>
    <p:tnLst>
      <p:par>
        <p:cT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_Section">
    <p:spTree>
      <p:nvGrpSpPr>
        <p:cNvPr id="1" name=""/>
        <p:cNvGrpSpPr/>
        <p:nvPr/>
      </p:nvGrpSpPr>
      <p:grpSpPr>
        <a:xfrm>
          <a:off x="0" y="0"/>
          <a:ext cx="0" cy="0"/>
          <a:chOff x="0" y="0"/>
          <a:chExt cx="0" cy="0"/>
        </a:xfrm>
      </p:grpSpPr>
      <p:sp>
        <p:nvSpPr>
          <p:cNvPr id="2" name="Title "/>
          <p:cNvSpPr>
            <a:spLocks noGrp="1"/>
          </p:cNvSpPr>
          <p:nvPr>
            <p:ph type="title" hasCustomPrompt="1"/>
          </p:nvPr>
        </p:nvSpPr>
        <p:spPr>
          <a:xfrm>
            <a:off x="304800" y="762001"/>
            <a:ext cx="8534400" cy="990600"/>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smtClean="0"/>
              <a:t>Section or Topic Heading</a:t>
            </a:r>
            <a:endParaRPr lang="en-US" dirty="0"/>
          </a:p>
        </p:txBody>
      </p:sp>
      <p:sp>
        <p:nvSpPr>
          <p:cNvPr id="6" name="Content Placeholder"/>
          <p:cNvSpPr>
            <a:spLocks noGrp="1"/>
          </p:cNvSpPr>
          <p:nvPr>
            <p:ph sz="quarter" idx="16"/>
          </p:nvPr>
        </p:nvSpPr>
        <p:spPr>
          <a:xfrm>
            <a:off x="304800" y="1782105"/>
            <a:ext cx="8534400" cy="281002"/>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7" name="Content Placeholder"/>
          <p:cNvSpPr>
            <a:spLocks noGrp="1"/>
          </p:cNvSpPr>
          <p:nvPr>
            <p:ph sz="quarter" idx="17"/>
          </p:nvPr>
        </p:nvSpPr>
        <p:spPr>
          <a:xfrm>
            <a:off x="304800" y="2095809"/>
            <a:ext cx="8534400" cy="260228"/>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8" name="Content Placeholder"/>
          <p:cNvSpPr>
            <a:spLocks noGrp="1"/>
          </p:cNvSpPr>
          <p:nvPr>
            <p:ph sz="quarter" idx="18"/>
          </p:nvPr>
        </p:nvSpPr>
        <p:spPr>
          <a:xfrm>
            <a:off x="304800" y="2394000"/>
            <a:ext cx="8534400" cy="247599"/>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9" name="Content Placeholder"/>
          <p:cNvSpPr>
            <a:spLocks noGrp="1"/>
          </p:cNvSpPr>
          <p:nvPr>
            <p:ph sz="quarter" idx="19"/>
          </p:nvPr>
        </p:nvSpPr>
        <p:spPr>
          <a:xfrm>
            <a:off x="304800" y="2675467"/>
            <a:ext cx="8534400" cy="236571"/>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0" name="Content Placeholder"/>
          <p:cNvSpPr>
            <a:spLocks noGrp="1"/>
          </p:cNvSpPr>
          <p:nvPr>
            <p:ph sz="quarter" idx="20"/>
          </p:nvPr>
        </p:nvSpPr>
        <p:spPr>
          <a:xfrm>
            <a:off x="304800" y="2942472"/>
            <a:ext cx="8534400" cy="260228"/>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1" name="Content Placeholder"/>
          <p:cNvSpPr>
            <a:spLocks noGrp="1"/>
          </p:cNvSpPr>
          <p:nvPr>
            <p:ph sz="quarter" idx="21"/>
          </p:nvPr>
        </p:nvSpPr>
        <p:spPr>
          <a:xfrm>
            <a:off x="304800" y="3242732"/>
            <a:ext cx="8534400" cy="236571"/>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2" name="Content Placeholder"/>
          <p:cNvSpPr>
            <a:spLocks noGrp="1"/>
          </p:cNvSpPr>
          <p:nvPr>
            <p:ph sz="quarter" idx="22"/>
          </p:nvPr>
        </p:nvSpPr>
        <p:spPr>
          <a:xfrm>
            <a:off x="304800" y="3505200"/>
            <a:ext cx="8534400" cy="236571"/>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3" name="Content Placeholder"/>
          <p:cNvSpPr>
            <a:spLocks noGrp="1"/>
          </p:cNvSpPr>
          <p:nvPr>
            <p:ph sz="quarter" idx="23"/>
          </p:nvPr>
        </p:nvSpPr>
        <p:spPr>
          <a:xfrm>
            <a:off x="304800" y="3772210"/>
            <a:ext cx="8534400" cy="260228"/>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4" name="Content Placeholder"/>
          <p:cNvSpPr>
            <a:spLocks noGrp="1"/>
          </p:cNvSpPr>
          <p:nvPr>
            <p:ph sz="quarter" idx="24"/>
          </p:nvPr>
        </p:nvSpPr>
        <p:spPr>
          <a:xfrm>
            <a:off x="304800" y="4057768"/>
            <a:ext cx="8534400" cy="260228"/>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5" name="Content Placeholder"/>
          <p:cNvSpPr>
            <a:spLocks noGrp="1"/>
          </p:cNvSpPr>
          <p:nvPr>
            <p:ph sz="quarter" idx="25"/>
          </p:nvPr>
        </p:nvSpPr>
        <p:spPr>
          <a:xfrm>
            <a:off x="304800" y="4351864"/>
            <a:ext cx="8534400" cy="260228"/>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6" name="Content Placeholder"/>
          <p:cNvSpPr>
            <a:spLocks noGrp="1"/>
          </p:cNvSpPr>
          <p:nvPr>
            <p:ph sz="quarter" idx="26"/>
          </p:nvPr>
        </p:nvSpPr>
        <p:spPr>
          <a:xfrm>
            <a:off x="304800" y="4639730"/>
            <a:ext cx="8534400" cy="260228"/>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7" name="Content Placeholder"/>
          <p:cNvSpPr>
            <a:spLocks noGrp="1"/>
          </p:cNvSpPr>
          <p:nvPr>
            <p:ph sz="quarter" idx="27"/>
          </p:nvPr>
        </p:nvSpPr>
        <p:spPr>
          <a:xfrm>
            <a:off x="304800" y="4936063"/>
            <a:ext cx="8534400" cy="215065"/>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8" name="Content Placeholder"/>
          <p:cNvSpPr>
            <a:spLocks noGrp="1"/>
          </p:cNvSpPr>
          <p:nvPr>
            <p:ph sz="quarter" idx="28"/>
          </p:nvPr>
        </p:nvSpPr>
        <p:spPr>
          <a:xfrm>
            <a:off x="304800" y="5182093"/>
            <a:ext cx="8534400" cy="236571"/>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9" name="Content Placeholder"/>
          <p:cNvSpPr>
            <a:spLocks noGrp="1"/>
          </p:cNvSpPr>
          <p:nvPr>
            <p:ph sz="quarter" idx="29"/>
          </p:nvPr>
        </p:nvSpPr>
        <p:spPr>
          <a:xfrm>
            <a:off x="304800" y="5452529"/>
            <a:ext cx="8534400" cy="215065"/>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20" name="Content Placeholder"/>
          <p:cNvSpPr>
            <a:spLocks noGrp="1"/>
          </p:cNvSpPr>
          <p:nvPr>
            <p:ph sz="quarter" idx="30"/>
          </p:nvPr>
        </p:nvSpPr>
        <p:spPr>
          <a:xfrm>
            <a:off x="304800" y="5705077"/>
            <a:ext cx="8534400" cy="195514"/>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21" name="Content Placeholder"/>
          <p:cNvSpPr>
            <a:spLocks noGrp="1"/>
          </p:cNvSpPr>
          <p:nvPr>
            <p:ph sz="quarter" idx="31"/>
          </p:nvPr>
        </p:nvSpPr>
        <p:spPr>
          <a:xfrm>
            <a:off x="304800" y="5931560"/>
            <a:ext cx="8534400" cy="195514"/>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3" name="Slide Number Placeholder"/>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smtClean="0"/>
              <a:t>Copyright ©2018 John Wiley &amp; Sons, Inc.</a:t>
            </a:r>
            <a:endParaRPr lang="en-US" dirty="0" smtClean="0"/>
          </a:p>
        </p:txBody>
      </p:sp>
    </p:spTree>
    <p:extLst>
      <p:ext uri="{BB962C8B-B14F-4D97-AF65-F5344CB8AC3E}">
        <p14:creationId xmlns:p14="http://schemas.microsoft.com/office/powerpoint/2010/main" val="2782589901"/>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_Section">
    <p:spTree>
      <p:nvGrpSpPr>
        <p:cNvPr id="1" name=""/>
        <p:cNvGrpSpPr/>
        <p:nvPr/>
      </p:nvGrpSpPr>
      <p:grpSpPr>
        <a:xfrm>
          <a:off x="0" y="0"/>
          <a:ext cx="0" cy="0"/>
          <a:chOff x="0" y="0"/>
          <a:chExt cx="0" cy="0"/>
        </a:xfrm>
      </p:grpSpPr>
      <p:sp>
        <p:nvSpPr>
          <p:cNvPr id="2" name="Title "/>
          <p:cNvSpPr>
            <a:spLocks noGrp="1"/>
          </p:cNvSpPr>
          <p:nvPr>
            <p:ph type="title" hasCustomPrompt="1"/>
          </p:nvPr>
        </p:nvSpPr>
        <p:spPr>
          <a:xfrm>
            <a:off x="304800" y="762001"/>
            <a:ext cx="8534400" cy="990600"/>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smtClean="0"/>
              <a:t>Section or Topic Heading</a:t>
            </a:r>
            <a:endParaRPr lang="en-US" dirty="0"/>
          </a:p>
        </p:txBody>
      </p:sp>
      <p:sp>
        <p:nvSpPr>
          <p:cNvPr id="6" name="Content Placeholder"/>
          <p:cNvSpPr>
            <a:spLocks noGrp="1"/>
          </p:cNvSpPr>
          <p:nvPr>
            <p:ph sz="quarter" idx="16"/>
          </p:nvPr>
        </p:nvSpPr>
        <p:spPr>
          <a:xfrm>
            <a:off x="304800" y="1752600"/>
            <a:ext cx="8534400" cy="3810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7" name="Content Placeholder"/>
          <p:cNvSpPr>
            <a:spLocks noGrp="1"/>
          </p:cNvSpPr>
          <p:nvPr>
            <p:ph sz="quarter" idx="17"/>
          </p:nvPr>
        </p:nvSpPr>
        <p:spPr>
          <a:xfrm>
            <a:off x="304800" y="2184402"/>
            <a:ext cx="8534400" cy="314876"/>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8" name="Content Placeholder"/>
          <p:cNvSpPr>
            <a:spLocks noGrp="1"/>
          </p:cNvSpPr>
          <p:nvPr>
            <p:ph sz="quarter" idx="18"/>
          </p:nvPr>
        </p:nvSpPr>
        <p:spPr>
          <a:xfrm>
            <a:off x="304800" y="2548787"/>
            <a:ext cx="8534400" cy="329554"/>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9" name="Content Placeholder"/>
          <p:cNvSpPr>
            <a:spLocks noGrp="1"/>
          </p:cNvSpPr>
          <p:nvPr>
            <p:ph sz="quarter" idx="19"/>
          </p:nvPr>
        </p:nvSpPr>
        <p:spPr>
          <a:xfrm>
            <a:off x="304800" y="2929465"/>
            <a:ext cx="8534400" cy="314876"/>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0" name="Content Placeholder"/>
          <p:cNvSpPr>
            <a:spLocks noGrp="1"/>
          </p:cNvSpPr>
          <p:nvPr>
            <p:ph sz="quarter" idx="20"/>
          </p:nvPr>
        </p:nvSpPr>
        <p:spPr>
          <a:xfrm>
            <a:off x="304800" y="3293534"/>
            <a:ext cx="8534400" cy="314876"/>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1" name="Content Placeholder"/>
          <p:cNvSpPr>
            <a:spLocks noGrp="1"/>
          </p:cNvSpPr>
          <p:nvPr>
            <p:ph sz="quarter" idx="21"/>
          </p:nvPr>
        </p:nvSpPr>
        <p:spPr>
          <a:xfrm>
            <a:off x="304800" y="3666067"/>
            <a:ext cx="8534400" cy="346364"/>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2" name="Content Placeholder"/>
          <p:cNvSpPr>
            <a:spLocks noGrp="1"/>
          </p:cNvSpPr>
          <p:nvPr>
            <p:ph sz="quarter" idx="22"/>
          </p:nvPr>
        </p:nvSpPr>
        <p:spPr>
          <a:xfrm>
            <a:off x="304800" y="4055534"/>
            <a:ext cx="8534400" cy="346364"/>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3" name="Content Placeholder"/>
          <p:cNvSpPr>
            <a:spLocks noGrp="1"/>
          </p:cNvSpPr>
          <p:nvPr>
            <p:ph sz="quarter" idx="23"/>
          </p:nvPr>
        </p:nvSpPr>
        <p:spPr>
          <a:xfrm>
            <a:off x="304800" y="4454236"/>
            <a:ext cx="8534400" cy="346364"/>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4" name="Content Placeholder"/>
          <p:cNvSpPr>
            <a:spLocks noGrp="1"/>
          </p:cNvSpPr>
          <p:nvPr>
            <p:ph sz="quarter" idx="24"/>
          </p:nvPr>
        </p:nvSpPr>
        <p:spPr>
          <a:xfrm>
            <a:off x="304800" y="4835236"/>
            <a:ext cx="8534400" cy="346364"/>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5" name="Content Placeholder"/>
          <p:cNvSpPr>
            <a:spLocks noGrp="1"/>
          </p:cNvSpPr>
          <p:nvPr>
            <p:ph sz="quarter" idx="25"/>
          </p:nvPr>
        </p:nvSpPr>
        <p:spPr>
          <a:xfrm>
            <a:off x="304800" y="5223932"/>
            <a:ext cx="8534400" cy="314876"/>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6" name="Content Placeholder"/>
          <p:cNvSpPr>
            <a:spLocks noGrp="1"/>
          </p:cNvSpPr>
          <p:nvPr>
            <p:ph sz="quarter" idx="26"/>
          </p:nvPr>
        </p:nvSpPr>
        <p:spPr>
          <a:xfrm>
            <a:off x="304800" y="5587579"/>
            <a:ext cx="8534400" cy="314876"/>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7" name="Content Placeholder"/>
          <p:cNvSpPr>
            <a:spLocks noGrp="1"/>
          </p:cNvSpPr>
          <p:nvPr>
            <p:ph sz="quarter" idx="27"/>
          </p:nvPr>
        </p:nvSpPr>
        <p:spPr>
          <a:xfrm>
            <a:off x="304800" y="5955031"/>
            <a:ext cx="8534400" cy="314876"/>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3" name="Slide Number Placeholder"/>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smtClean="0"/>
              <a:t>Copyright ©2018 John Wiley &amp; Sons, Inc.</a:t>
            </a:r>
            <a:endParaRPr lang="en-US" dirty="0" smtClean="0"/>
          </a:p>
        </p:txBody>
      </p:sp>
    </p:spTree>
    <p:extLst>
      <p:ext uri="{BB962C8B-B14F-4D97-AF65-F5344CB8AC3E}">
        <p14:creationId xmlns:p14="http://schemas.microsoft.com/office/powerpoint/2010/main" val="3009363775"/>
      </p:ext>
    </p:extLst>
  </p:cSld>
  <p:clrMapOvr>
    <a:masterClrMapping/>
  </p:clrMapOvr>
  <p:timing>
    <p:tnLst>
      <p:par>
        <p:cT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Section">
    <p:spTree>
      <p:nvGrpSpPr>
        <p:cNvPr id="1" name=""/>
        <p:cNvGrpSpPr/>
        <p:nvPr/>
      </p:nvGrpSpPr>
      <p:grpSpPr>
        <a:xfrm>
          <a:off x="0" y="0"/>
          <a:ext cx="0" cy="0"/>
          <a:chOff x="0" y="0"/>
          <a:chExt cx="0" cy="0"/>
        </a:xfrm>
      </p:grpSpPr>
      <p:sp>
        <p:nvSpPr>
          <p:cNvPr id="2" name="Title "/>
          <p:cNvSpPr>
            <a:spLocks noGrp="1"/>
          </p:cNvSpPr>
          <p:nvPr>
            <p:ph type="title" hasCustomPrompt="1"/>
          </p:nvPr>
        </p:nvSpPr>
        <p:spPr>
          <a:xfrm>
            <a:off x="304800" y="762001"/>
            <a:ext cx="8534400" cy="761999"/>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smtClean="0"/>
              <a:t>Section or Topic Heading</a:t>
            </a:r>
            <a:endParaRPr lang="en-US" dirty="0"/>
          </a:p>
        </p:txBody>
      </p:sp>
      <p:sp>
        <p:nvSpPr>
          <p:cNvPr id="6" name="Content Placeholder"/>
          <p:cNvSpPr>
            <a:spLocks noGrp="1"/>
          </p:cNvSpPr>
          <p:nvPr>
            <p:ph sz="quarter" idx="16"/>
          </p:nvPr>
        </p:nvSpPr>
        <p:spPr>
          <a:xfrm>
            <a:off x="304800" y="1732085"/>
            <a:ext cx="8534400" cy="6096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7" name="Content Placeholder"/>
          <p:cNvSpPr>
            <a:spLocks noGrp="1"/>
          </p:cNvSpPr>
          <p:nvPr>
            <p:ph sz="quarter" idx="17"/>
          </p:nvPr>
        </p:nvSpPr>
        <p:spPr>
          <a:xfrm>
            <a:off x="304800" y="2438400"/>
            <a:ext cx="8534400" cy="6096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8" name="Content Placeholder"/>
          <p:cNvSpPr>
            <a:spLocks noGrp="1"/>
          </p:cNvSpPr>
          <p:nvPr>
            <p:ph sz="quarter" idx="18"/>
          </p:nvPr>
        </p:nvSpPr>
        <p:spPr>
          <a:xfrm>
            <a:off x="304800" y="3200400"/>
            <a:ext cx="8534400" cy="6096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9" name="Content Placeholder"/>
          <p:cNvSpPr>
            <a:spLocks noGrp="1"/>
          </p:cNvSpPr>
          <p:nvPr>
            <p:ph sz="quarter" idx="19"/>
          </p:nvPr>
        </p:nvSpPr>
        <p:spPr>
          <a:xfrm>
            <a:off x="304800" y="4038600"/>
            <a:ext cx="8534400" cy="6096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0" name="Content Placeholder"/>
          <p:cNvSpPr>
            <a:spLocks noGrp="1"/>
          </p:cNvSpPr>
          <p:nvPr>
            <p:ph sz="quarter" idx="20"/>
          </p:nvPr>
        </p:nvSpPr>
        <p:spPr>
          <a:xfrm>
            <a:off x="304800" y="4800600"/>
            <a:ext cx="8534400" cy="6096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11" name="Content Placeholder"/>
          <p:cNvSpPr>
            <a:spLocks noGrp="1"/>
          </p:cNvSpPr>
          <p:nvPr>
            <p:ph sz="quarter" idx="21"/>
          </p:nvPr>
        </p:nvSpPr>
        <p:spPr>
          <a:xfrm>
            <a:off x="304800" y="5562600"/>
            <a:ext cx="8534400" cy="6096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3" name="Slide Number Placeholder"/>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smtClean="0"/>
              <a:t>Copyright ©2018 John Wiley &amp; Sons, Inc.</a:t>
            </a:r>
            <a:endParaRPr lang="en-US" dirty="0" smtClean="0"/>
          </a:p>
        </p:txBody>
      </p:sp>
    </p:spTree>
    <p:extLst>
      <p:ext uri="{BB962C8B-B14F-4D97-AF65-F5344CB8AC3E}">
        <p14:creationId xmlns:p14="http://schemas.microsoft.com/office/powerpoint/2010/main" val="2932543091"/>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Title "/>
          <p:cNvSpPr>
            <a:spLocks noGrp="1"/>
          </p:cNvSpPr>
          <p:nvPr>
            <p:ph type="title" hasCustomPrompt="1"/>
          </p:nvPr>
        </p:nvSpPr>
        <p:spPr>
          <a:xfrm>
            <a:off x="304800" y="762001"/>
            <a:ext cx="8534400" cy="990600"/>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smtClean="0"/>
              <a:t>Section or Topic Heading</a:t>
            </a:r>
            <a:endParaRPr lang="en-US" dirty="0"/>
          </a:p>
        </p:txBody>
      </p:sp>
      <p:sp>
        <p:nvSpPr>
          <p:cNvPr id="6" name="Content Placeholder 1"/>
          <p:cNvSpPr>
            <a:spLocks noGrp="1"/>
          </p:cNvSpPr>
          <p:nvPr>
            <p:ph sz="quarter" idx="16"/>
          </p:nvPr>
        </p:nvSpPr>
        <p:spPr>
          <a:xfrm>
            <a:off x="304800" y="1752600"/>
            <a:ext cx="4114800" cy="460375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7" name="Content Placeholder 2"/>
          <p:cNvSpPr>
            <a:spLocks noGrp="1"/>
          </p:cNvSpPr>
          <p:nvPr>
            <p:ph sz="quarter" idx="17"/>
          </p:nvPr>
        </p:nvSpPr>
        <p:spPr>
          <a:xfrm>
            <a:off x="4724400" y="1752600"/>
            <a:ext cx="4114800" cy="460375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3" name="Slide Number Placeholder "/>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
          <p:cNvSpPr>
            <a:spLocks noGrp="1"/>
          </p:cNvSpPr>
          <p:nvPr>
            <p:ph type="ftr" sz="quarter" idx="11"/>
          </p:nvPr>
        </p:nvSpPr>
        <p:spPr/>
        <p:txBody>
          <a:bodyPr/>
          <a:lstStyle/>
          <a:p>
            <a:r>
              <a:rPr lang="en-IN" dirty="0" smtClean="0"/>
              <a:t>Copyright ©2018 John Wiley &amp; Sons, Inc.</a:t>
            </a:r>
            <a:endParaRPr lang="en-US" dirty="0" smtClean="0"/>
          </a:p>
        </p:txBody>
      </p:sp>
    </p:spTree>
    <p:extLst>
      <p:ext uri="{BB962C8B-B14F-4D97-AF65-F5344CB8AC3E}">
        <p14:creationId xmlns:p14="http://schemas.microsoft.com/office/powerpoint/2010/main" val="1264760411"/>
      </p:ext>
    </p:extLst>
  </p:cSld>
  <p:clrMapOvr>
    <a:masterClrMapping/>
  </p:clrMapOvr>
  <p:timing>
    <p:tnLst>
      <p:par>
        <p:cT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5" name="Title "/>
          <p:cNvSpPr>
            <a:spLocks noGrp="1"/>
          </p:cNvSpPr>
          <p:nvPr>
            <p:ph type="title" hasCustomPrompt="1"/>
          </p:nvPr>
        </p:nvSpPr>
        <p:spPr>
          <a:xfrm>
            <a:off x="304800" y="762001"/>
            <a:ext cx="8534400" cy="990600"/>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smtClean="0"/>
              <a:t>Section or Topic Heading</a:t>
            </a:r>
            <a:endParaRPr lang="en-US" dirty="0"/>
          </a:p>
        </p:txBody>
      </p:sp>
      <p:sp>
        <p:nvSpPr>
          <p:cNvPr id="6" name="Content Placeholder 1"/>
          <p:cNvSpPr>
            <a:spLocks noGrp="1"/>
          </p:cNvSpPr>
          <p:nvPr>
            <p:ph sz="quarter" idx="16"/>
          </p:nvPr>
        </p:nvSpPr>
        <p:spPr>
          <a:xfrm>
            <a:off x="152400" y="2214277"/>
            <a:ext cx="8458200" cy="1040914"/>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7" name="Content Placeholder 2"/>
          <p:cNvSpPr>
            <a:spLocks noGrp="1"/>
          </p:cNvSpPr>
          <p:nvPr>
            <p:ph sz="quarter" idx="17"/>
          </p:nvPr>
        </p:nvSpPr>
        <p:spPr>
          <a:xfrm>
            <a:off x="152400" y="3581400"/>
            <a:ext cx="8686800" cy="10668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8" name="Content Placeholder 1"/>
          <p:cNvSpPr>
            <a:spLocks noGrp="1"/>
          </p:cNvSpPr>
          <p:nvPr>
            <p:ph sz="quarter" idx="18"/>
          </p:nvPr>
        </p:nvSpPr>
        <p:spPr>
          <a:xfrm>
            <a:off x="152400" y="4963341"/>
            <a:ext cx="8458200" cy="980259"/>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3" name="Slide Number Placeholder "/>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
          <p:cNvSpPr>
            <a:spLocks noGrp="1"/>
          </p:cNvSpPr>
          <p:nvPr>
            <p:ph type="ftr" sz="quarter" idx="11"/>
          </p:nvPr>
        </p:nvSpPr>
        <p:spPr/>
        <p:txBody>
          <a:bodyPr/>
          <a:lstStyle/>
          <a:p>
            <a:r>
              <a:rPr lang="en-IN" dirty="0" smtClean="0"/>
              <a:t>Copyright ©2018 John Wiley &amp; Sons, Inc.</a:t>
            </a:r>
            <a:endParaRPr lang="en-US" dirty="0" smtClean="0"/>
          </a:p>
        </p:txBody>
      </p:sp>
    </p:spTree>
    <p:extLst>
      <p:ext uri="{BB962C8B-B14F-4D97-AF65-F5344CB8AC3E}">
        <p14:creationId xmlns:p14="http://schemas.microsoft.com/office/powerpoint/2010/main" val="1750351512"/>
      </p:ext>
    </p:extLst>
  </p:cSld>
  <p:clrMapOvr>
    <a:masterClrMapping/>
  </p:clrMapOvr>
  <p:timing>
    <p:tnLst>
      <p:par>
        <p:cT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Title "/>
          <p:cNvSpPr>
            <a:spLocks noGrp="1"/>
          </p:cNvSpPr>
          <p:nvPr>
            <p:ph type="title" hasCustomPrompt="1"/>
          </p:nvPr>
        </p:nvSpPr>
        <p:spPr>
          <a:xfrm>
            <a:off x="304800" y="762001"/>
            <a:ext cx="8534400" cy="990600"/>
          </a:xfrm>
          <a:prstGeom prst="rect">
            <a:avLst/>
          </a:prstGeom>
        </p:spPr>
        <p:txBody>
          <a:bodyPr/>
          <a:lstStyle>
            <a:lvl1pPr>
              <a:defRPr sz="4000" b="1" i="0">
                <a:solidFill>
                  <a:schemeClr val="accent1"/>
                </a:solidFill>
                <a:latin typeface="Times New Roman" charset="0"/>
                <a:ea typeface="Times New Roman" charset="0"/>
                <a:cs typeface="Times New Roman" charset="0"/>
              </a:defRPr>
            </a:lvl1pPr>
          </a:lstStyle>
          <a:p>
            <a:r>
              <a:rPr lang="en-US" dirty="0" smtClean="0"/>
              <a:t>Section or Topic Heading</a:t>
            </a:r>
            <a:endParaRPr lang="en-US" dirty="0"/>
          </a:p>
        </p:txBody>
      </p:sp>
      <p:sp>
        <p:nvSpPr>
          <p:cNvPr id="6" name="Content Placeholder 1"/>
          <p:cNvSpPr>
            <a:spLocks noGrp="1"/>
          </p:cNvSpPr>
          <p:nvPr>
            <p:ph sz="quarter" idx="16"/>
          </p:nvPr>
        </p:nvSpPr>
        <p:spPr>
          <a:xfrm>
            <a:off x="304800" y="1752600"/>
            <a:ext cx="4114800" cy="28194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7" name="Content Placeholder 2"/>
          <p:cNvSpPr>
            <a:spLocks noGrp="1"/>
          </p:cNvSpPr>
          <p:nvPr>
            <p:ph sz="quarter" idx="17"/>
          </p:nvPr>
        </p:nvSpPr>
        <p:spPr>
          <a:xfrm>
            <a:off x="4724400" y="1752600"/>
            <a:ext cx="4114800" cy="2819400"/>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9" name="Content Placeholder 8"/>
          <p:cNvSpPr>
            <a:spLocks noGrp="1"/>
          </p:cNvSpPr>
          <p:nvPr>
            <p:ph sz="quarter" idx="18"/>
          </p:nvPr>
        </p:nvSpPr>
        <p:spPr>
          <a:xfrm>
            <a:off x="2286000" y="4724400"/>
            <a:ext cx="4572000" cy="1489075"/>
          </a:xfrm>
          <a:prstGeom prst="rect">
            <a:avLst/>
          </a:prstGeom>
        </p:spPr>
        <p:txBody>
          <a:bodyPr/>
          <a:lstStyle>
            <a:lvl1pPr marL="0" indent="0">
              <a:buNone/>
              <a:defRPr sz="2800" b="0" i="0">
                <a:latin typeface="Times New Roman" charset="0"/>
                <a:ea typeface="Times New Roman" charset="0"/>
                <a:cs typeface="Times New Roman" charset="0"/>
              </a:defRPr>
            </a:lvl1pPr>
          </a:lstStyle>
          <a:p>
            <a:pPr lvl="0"/>
            <a:endParaRPr lang="en-US" dirty="0"/>
          </a:p>
        </p:txBody>
      </p:sp>
      <p:sp>
        <p:nvSpPr>
          <p:cNvPr id="3" name="Slide Number Placeholder 2"/>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smtClean="0"/>
              <a:t>Copyright ©2018 John Wiley &amp; Sons, Inc.</a:t>
            </a:r>
            <a:endParaRPr lang="en-US" dirty="0" smtClean="0"/>
          </a:p>
        </p:txBody>
      </p:sp>
    </p:spTree>
    <p:extLst>
      <p:ext uri="{BB962C8B-B14F-4D97-AF65-F5344CB8AC3E}">
        <p14:creationId xmlns:p14="http://schemas.microsoft.com/office/powerpoint/2010/main" val="61329841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Key Term: Version B">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04800" y="762001"/>
            <a:ext cx="8534400" cy="761999"/>
          </a:xfrm>
        </p:spPr>
        <p:txBody>
          <a:bodyPr/>
          <a:lstStyle>
            <a:lvl1pPr>
              <a:defRPr b="1"/>
            </a:lvl1pPr>
          </a:lstStyle>
          <a:p>
            <a:r>
              <a:rPr lang="en-US" dirty="0" smtClean="0"/>
              <a:t>Anatomy and Physiology Defined</a:t>
            </a:r>
            <a:endParaRPr lang="en-US" dirty="0"/>
          </a:p>
        </p:txBody>
      </p:sp>
      <p:sp>
        <p:nvSpPr>
          <p:cNvPr id="7" name="Definition of Key Term"/>
          <p:cNvSpPr>
            <a:spLocks noGrp="1"/>
          </p:cNvSpPr>
          <p:nvPr>
            <p:ph sz="quarter" idx="15" hasCustomPrompt="1"/>
          </p:nvPr>
        </p:nvSpPr>
        <p:spPr>
          <a:xfrm>
            <a:off x="304800" y="1905000"/>
            <a:ext cx="8534400" cy="914400"/>
          </a:xfrm>
          <a:prstGeom prst="rect">
            <a:avLst/>
          </a:prstGeom>
        </p:spPr>
        <p:txBody>
          <a:bodyPr/>
          <a:lstStyle>
            <a:lvl1pPr marL="292608" indent="-292608">
              <a:spcBef>
                <a:spcPts val="1000"/>
              </a:spcBef>
              <a:buClr>
                <a:schemeClr val="accent2"/>
              </a:buClr>
              <a:buFont typeface="Arial" charset="0"/>
              <a:buChar char="•"/>
              <a:defRPr sz="2800" b="0" i="0" baseline="0">
                <a:solidFill>
                  <a:schemeClr val="tx1"/>
                </a:solidFill>
                <a:latin typeface="Times New Roman" charset="0"/>
                <a:ea typeface="Times New Roman" charset="0"/>
                <a:cs typeface="Times New Roman" charset="0"/>
              </a:defRPr>
            </a:lvl1pPr>
            <a:lvl2pPr marL="803275" indent="-450850">
              <a:spcBef>
                <a:spcPts val="1000"/>
              </a:spcBef>
              <a:buFont typeface="+mj-lt"/>
              <a:buAutoNum type="alphaLcPeriod"/>
              <a:tabLst/>
              <a:defRPr sz="2800" b="0" i="0" baseline="0">
                <a:solidFill>
                  <a:schemeClr val="tx1"/>
                </a:solidFill>
                <a:latin typeface="Source Sans Pro" charset="0"/>
                <a:ea typeface="Source Sans Pro" charset="0"/>
                <a:cs typeface="Source Sans Pro" charset="0"/>
              </a:defRPr>
            </a:lvl2pPr>
          </a:lstStyle>
          <a:p>
            <a:pPr lvl="0"/>
            <a:r>
              <a:rPr lang="en-US" dirty="0" smtClean="0"/>
              <a:t>Anatomy is the science of structure and the relationships among structures.</a:t>
            </a:r>
          </a:p>
          <a:p>
            <a:pPr lvl="0"/>
            <a:r>
              <a:rPr lang="en-US" dirty="0" smtClean="0"/>
              <a:t>Physiology is the science of body functions, that is, how the body parts work.</a:t>
            </a:r>
            <a:endParaRPr lang="en-US" dirty="0"/>
          </a:p>
        </p:txBody>
      </p:sp>
      <p:sp>
        <p:nvSpPr>
          <p:cNvPr id="6" name="Definition of Key Term"/>
          <p:cNvSpPr>
            <a:spLocks noGrp="1"/>
          </p:cNvSpPr>
          <p:nvPr>
            <p:ph sz="quarter" idx="16" hasCustomPrompt="1"/>
          </p:nvPr>
        </p:nvSpPr>
        <p:spPr>
          <a:xfrm>
            <a:off x="304800" y="3276600"/>
            <a:ext cx="8534400" cy="762000"/>
          </a:xfrm>
          <a:prstGeom prst="rect">
            <a:avLst/>
          </a:prstGeom>
        </p:spPr>
        <p:txBody>
          <a:bodyPr/>
          <a:lstStyle>
            <a:lvl1pPr marL="292608" indent="-292608">
              <a:spcBef>
                <a:spcPts val="1000"/>
              </a:spcBef>
              <a:buClr>
                <a:schemeClr val="accent2"/>
              </a:buClr>
              <a:buFont typeface="Arial" charset="0"/>
              <a:buChar char="•"/>
              <a:defRPr sz="2800" b="0" i="0" baseline="0">
                <a:solidFill>
                  <a:schemeClr val="tx1"/>
                </a:solidFill>
                <a:latin typeface="Times New Roman" charset="0"/>
                <a:ea typeface="Times New Roman" charset="0"/>
                <a:cs typeface="Times New Roman" charset="0"/>
              </a:defRPr>
            </a:lvl1pPr>
            <a:lvl2pPr marL="803275" indent="-450850">
              <a:spcBef>
                <a:spcPts val="1000"/>
              </a:spcBef>
              <a:buFont typeface="+mj-lt"/>
              <a:buAutoNum type="alphaLcPeriod"/>
              <a:tabLst/>
              <a:defRPr sz="2800" b="0" i="0" baseline="0">
                <a:solidFill>
                  <a:schemeClr val="tx1"/>
                </a:solidFill>
                <a:latin typeface="Source Sans Pro" charset="0"/>
                <a:ea typeface="Source Sans Pro" charset="0"/>
                <a:cs typeface="Source Sans Pro" charset="0"/>
              </a:defRPr>
            </a:lvl2pPr>
          </a:lstStyle>
          <a:p>
            <a:pPr lvl="0"/>
            <a:r>
              <a:rPr lang="en-US" dirty="0" smtClean="0"/>
              <a:t>Anatomy is the science of structure and the relationships among structures.</a:t>
            </a:r>
          </a:p>
          <a:p>
            <a:pPr lvl="0"/>
            <a:r>
              <a:rPr lang="en-US" dirty="0" smtClean="0"/>
              <a:t>Physiology is the science of body functions, that is, how the body parts work.</a:t>
            </a:r>
            <a:endParaRPr lang="en-US" dirty="0"/>
          </a:p>
        </p:txBody>
      </p:sp>
      <p:sp>
        <p:nvSpPr>
          <p:cNvPr id="8" name="Definition of Key Term"/>
          <p:cNvSpPr>
            <a:spLocks noGrp="1"/>
          </p:cNvSpPr>
          <p:nvPr>
            <p:ph sz="quarter" idx="17" hasCustomPrompt="1"/>
          </p:nvPr>
        </p:nvSpPr>
        <p:spPr>
          <a:xfrm>
            <a:off x="304800" y="4267200"/>
            <a:ext cx="8534400" cy="762000"/>
          </a:xfrm>
          <a:prstGeom prst="rect">
            <a:avLst/>
          </a:prstGeom>
        </p:spPr>
        <p:txBody>
          <a:bodyPr/>
          <a:lstStyle>
            <a:lvl1pPr marL="292608" indent="-292608">
              <a:spcBef>
                <a:spcPts val="1000"/>
              </a:spcBef>
              <a:buClr>
                <a:schemeClr val="accent2"/>
              </a:buClr>
              <a:buFont typeface="Arial" charset="0"/>
              <a:buChar char="•"/>
              <a:defRPr sz="2800" b="0" i="0" baseline="0">
                <a:solidFill>
                  <a:schemeClr val="tx1"/>
                </a:solidFill>
                <a:latin typeface="Times New Roman" charset="0"/>
                <a:ea typeface="Times New Roman" charset="0"/>
                <a:cs typeface="Times New Roman" charset="0"/>
              </a:defRPr>
            </a:lvl1pPr>
            <a:lvl2pPr marL="803275" indent="-450850">
              <a:spcBef>
                <a:spcPts val="1000"/>
              </a:spcBef>
              <a:buFont typeface="+mj-lt"/>
              <a:buAutoNum type="alphaLcPeriod"/>
              <a:tabLst/>
              <a:defRPr sz="2800" b="0" i="0" baseline="0">
                <a:solidFill>
                  <a:schemeClr val="tx1"/>
                </a:solidFill>
                <a:latin typeface="Source Sans Pro" charset="0"/>
                <a:ea typeface="Source Sans Pro" charset="0"/>
                <a:cs typeface="Source Sans Pro" charset="0"/>
              </a:defRPr>
            </a:lvl2pPr>
          </a:lstStyle>
          <a:p>
            <a:pPr lvl="0"/>
            <a:r>
              <a:rPr lang="en-US" dirty="0" smtClean="0"/>
              <a:t>Anatomy is the science of structure and the relationships among structures.</a:t>
            </a:r>
          </a:p>
          <a:p>
            <a:pPr lvl="0"/>
            <a:r>
              <a:rPr lang="en-US" dirty="0" smtClean="0"/>
              <a:t>Physiology is the science of body functions, that is, how the body parts work.</a:t>
            </a:r>
            <a:endParaRPr lang="en-US" dirty="0"/>
          </a:p>
        </p:txBody>
      </p:sp>
      <p:sp>
        <p:nvSpPr>
          <p:cNvPr id="3" name="Slide Number Placeholder 2"/>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p>
            <a:r>
              <a:rPr lang="en-IN" dirty="0" smtClean="0"/>
              <a:t>Copyright ©2018 John Wiley &amp; Sons, Inc.</a:t>
            </a:r>
            <a:endParaRPr lang="en-US" dirty="0" smtClean="0"/>
          </a:p>
        </p:txBody>
      </p:sp>
    </p:spTree>
    <p:extLst>
      <p:ext uri="{BB962C8B-B14F-4D97-AF65-F5344CB8AC3E}">
        <p14:creationId xmlns:p14="http://schemas.microsoft.com/office/powerpoint/2010/main" val="166011541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ter Outline: Version A">
    <p:spTree>
      <p:nvGrpSpPr>
        <p:cNvPr id="1" name=""/>
        <p:cNvGrpSpPr/>
        <p:nvPr/>
      </p:nvGrpSpPr>
      <p:grpSpPr>
        <a:xfrm>
          <a:off x="0" y="0"/>
          <a:ext cx="0" cy="0"/>
          <a:chOff x="0" y="0"/>
          <a:chExt cx="0" cy="0"/>
        </a:xfrm>
      </p:grpSpPr>
      <p:sp>
        <p:nvSpPr>
          <p:cNvPr id="2" name="Title"/>
          <p:cNvSpPr>
            <a:spLocks noGrp="1"/>
          </p:cNvSpPr>
          <p:nvPr>
            <p:ph type="title"/>
          </p:nvPr>
        </p:nvSpPr>
        <p:spPr>
          <a:xfrm>
            <a:off x="304800" y="762001"/>
            <a:ext cx="8534400" cy="990600"/>
          </a:xfrm>
          <a:prstGeom prst="rect">
            <a:avLst/>
          </a:prstGeom>
        </p:spPr>
        <p:txBody>
          <a:bodyPr/>
          <a:lstStyle>
            <a:lvl1pPr>
              <a:defRPr sz="4000">
                <a:solidFill>
                  <a:schemeClr val="accent1"/>
                </a:solidFill>
                <a:latin typeface="Times New Roman" charset="0"/>
                <a:ea typeface="Times New Roman" charset="0"/>
                <a:cs typeface="Times New Roman" charset="0"/>
              </a:defRPr>
            </a:lvl1pPr>
          </a:lstStyle>
          <a:p>
            <a:r>
              <a:rPr lang="en-US" dirty="0" smtClean="0"/>
              <a:t>Click to edit Master title style</a:t>
            </a:r>
            <a:endParaRPr lang="en-US" dirty="0"/>
          </a:p>
        </p:txBody>
      </p:sp>
      <p:sp>
        <p:nvSpPr>
          <p:cNvPr id="13" name="COBBL"/>
          <p:cNvSpPr>
            <a:spLocks noGrp="1"/>
          </p:cNvSpPr>
          <p:nvPr>
            <p:ph sz="quarter" idx="10" hasCustomPrompt="1"/>
          </p:nvPr>
        </p:nvSpPr>
        <p:spPr>
          <a:xfrm>
            <a:off x="304800" y="1752600"/>
            <a:ext cx="8534400" cy="4495800"/>
          </a:xfrm>
          <a:prstGeom prst="rect">
            <a:avLst/>
          </a:prstGeom>
        </p:spPr>
        <p:txBody>
          <a:bodyPr/>
          <a:lstStyle>
            <a:lvl1pPr marL="295275" indent="-295275">
              <a:buClr>
                <a:schemeClr val="accent2"/>
              </a:buClr>
              <a:tabLst/>
              <a:defRPr sz="2800" b="0" i="0" baseline="0">
                <a:latin typeface="Times New Roman" charset="0"/>
                <a:ea typeface="Times New Roman" charset="0"/>
                <a:cs typeface="Times New Roman" charset="0"/>
              </a:defRPr>
            </a:lvl1pPr>
            <a:lvl2pPr>
              <a:defRPr sz="2800" b="0" i="0">
                <a:latin typeface="Source Sans Pro" charset="0"/>
                <a:ea typeface="Source Sans Pro" charset="0"/>
                <a:cs typeface="Source Sans Pro" charset="0"/>
              </a:defRPr>
            </a:lvl2pPr>
            <a:lvl3pPr>
              <a:defRPr sz="2800" b="0" i="0">
                <a:latin typeface="Source Sans Pro" charset="0"/>
                <a:ea typeface="Source Sans Pro" charset="0"/>
                <a:cs typeface="Source Sans Pro" charset="0"/>
              </a:defRPr>
            </a:lvl3pPr>
            <a:lvl4pPr>
              <a:defRPr sz="2800" b="0" i="0">
                <a:latin typeface="Source Sans Pro" charset="0"/>
                <a:ea typeface="Source Sans Pro" charset="0"/>
                <a:cs typeface="Source Sans Pro" charset="0"/>
              </a:defRPr>
            </a:lvl4pPr>
            <a:lvl5pPr>
              <a:defRPr sz="2800" b="0" i="0">
                <a:latin typeface="Source Sans Pro" charset="0"/>
                <a:ea typeface="Source Sans Pro" charset="0"/>
                <a:cs typeface="Source Sans Pro" charset="0"/>
              </a:defRPr>
            </a:lvl5pPr>
          </a:lstStyle>
          <a:p>
            <a:pPr lvl="0"/>
            <a:r>
              <a:rPr lang="en-US" dirty="0" smtClean="0"/>
              <a:t>This Is a Sample Outline for One-Column</a:t>
            </a:r>
          </a:p>
          <a:p>
            <a:pPr lvl="0"/>
            <a:r>
              <a:rPr lang="en-US" dirty="0" smtClean="0"/>
              <a:t>It Is One-Column Only</a:t>
            </a:r>
          </a:p>
          <a:p>
            <a:pPr lvl="0"/>
            <a:r>
              <a:rPr lang="en-US" dirty="0" smtClean="0"/>
              <a:t>This Outline Has H1 Headings Only</a:t>
            </a:r>
          </a:p>
          <a:p>
            <a:pPr lvl="0"/>
            <a:r>
              <a:rPr lang="en-US" dirty="0" smtClean="0"/>
              <a:t>The Headings Are in Title Case, Matching the </a:t>
            </a:r>
            <a:r>
              <a:rPr lang="en-US" dirty="0" err="1" smtClean="0"/>
              <a:t>eText</a:t>
            </a:r>
            <a:r>
              <a:rPr lang="en-US" dirty="0" smtClean="0"/>
              <a:t>; This Can Vary by Title</a:t>
            </a:r>
          </a:p>
          <a:p>
            <a:pPr lvl="0"/>
            <a:r>
              <a:rPr lang="en-US" dirty="0" smtClean="0"/>
              <a:t>This List Is Bulleted</a:t>
            </a:r>
          </a:p>
          <a:p>
            <a:pPr lvl="0"/>
            <a:r>
              <a:rPr lang="en-US" dirty="0" smtClean="0"/>
              <a:t>The Outline Slide Has a Footer</a:t>
            </a:r>
          </a:p>
          <a:p>
            <a:pPr lvl="0"/>
            <a:r>
              <a:rPr lang="en-US" dirty="0" smtClean="0"/>
              <a:t>Outline Items Usually Have No Ending Punctuation</a:t>
            </a:r>
          </a:p>
        </p:txBody>
      </p:sp>
      <p:sp>
        <p:nvSpPr>
          <p:cNvPr id="4" name="Slide Number Placeholder 3"/>
          <p:cNvSpPr>
            <a:spLocks noGrp="1"/>
          </p:cNvSpPr>
          <p:nvPr>
            <p:ph type="sldNum" sz="quarter" idx="12"/>
          </p:nvPr>
        </p:nvSpPr>
        <p:spPr/>
        <p:txBody>
          <a:bodyPr/>
          <a:lstStyle>
            <a:lvl1pPr>
              <a:defRPr>
                <a:latin typeface="Times New Roman" charset="0"/>
                <a:ea typeface="Times New Roman" charset="0"/>
                <a:cs typeface="Times New Roman" charset="0"/>
              </a:defRPr>
            </a:lvl1pPr>
          </a:lstStyle>
          <a:p>
            <a:fld id="{67B19427-F580-D146-B60E-4CADEE75497F}" type="slidenum">
              <a:rPr lang="en-US" smtClean="0"/>
              <a:pPr/>
              <a:t>‹#›</a:t>
            </a:fld>
            <a:endParaRPr lang="en-US" dirty="0"/>
          </a:p>
        </p:txBody>
      </p:sp>
      <p:sp>
        <p:nvSpPr>
          <p:cNvPr id="3" name="Footer Placeholder 2"/>
          <p:cNvSpPr>
            <a:spLocks noGrp="1"/>
          </p:cNvSpPr>
          <p:nvPr>
            <p:ph type="ftr" sz="quarter" idx="11"/>
          </p:nvPr>
        </p:nvSpPr>
        <p:spPr/>
        <p:txBody>
          <a:bodyPr/>
          <a:lstStyle>
            <a:lvl1pPr>
              <a:defRPr>
                <a:latin typeface="Times New Roman" charset="0"/>
                <a:ea typeface="Times New Roman" charset="0"/>
                <a:cs typeface="Times New Roman" charset="0"/>
              </a:defRPr>
            </a:lvl1pPr>
          </a:lstStyle>
          <a:p>
            <a:r>
              <a:rPr lang="en-IN" dirty="0" smtClean="0"/>
              <a:t>Copyright ©2018 John Wiley &amp; Sons, Inc.</a:t>
            </a:r>
            <a:endParaRPr lang="en-US" dirty="0" smtClean="0"/>
          </a:p>
        </p:txBody>
      </p:sp>
    </p:spTree>
    <p:extLst>
      <p:ext uri="{BB962C8B-B14F-4D97-AF65-F5344CB8AC3E}">
        <p14:creationId xmlns:p14="http://schemas.microsoft.com/office/powerpoint/2010/main" val="1866936031"/>
      </p:ext>
    </p:extLst>
  </p:cSld>
  <p:clrMapOvr>
    <a:masterClrMapping/>
  </p:clrMapOvr>
  <p:timing>
    <p:tnLst>
      <p:par>
        <p:cTn id="1" dur="indefinite" restart="never" nodeType="tmRoot"/>
      </p:par>
    </p:tnLst>
  </p:timing>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Learning Objectiv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5BC90-BA6D-3E4C-9813-075690B02B46}"/>
              </a:ext>
            </a:extLst>
          </p:cNvPr>
          <p:cNvSpPr>
            <a:spLocks noGrp="1"/>
          </p:cNvSpPr>
          <p:nvPr>
            <p:ph type="title" hasCustomPrompt="1"/>
          </p:nvPr>
        </p:nvSpPr>
        <p:spPr>
          <a:xfrm>
            <a:off x="333828" y="15240"/>
            <a:ext cx="8534400" cy="441960"/>
          </a:xfrm>
        </p:spPr>
        <p:txBody>
          <a:bodyPr>
            <a:normAutofit/>
          </a:bodyPr>
          <a:lstStyle>
            <a:lvl1pPr>
              <a:defRPr sz="2800" b="1">
                <a:solidFill>
                  <a:schemeClr val="bg1"/>
                </a:solidFill>
              </a:defRPr>
            </a:lvl1pPr>
          </a:lstStyle>
          <a:p>
            <a:r>
              <a:rPr lang="en-US" dirty="0"/>
              <a:t>Click to Add Section Heading</a:t>
            </a:r>
          </a:p>
        </p:txBody>
      </p:sp>
      <p:sp>
        <p:nvSpPr>
          <p:cNvPr id="6" name="LOH">
            <a:extLst>
              <a:ext uri="{FF2B5EF4-FFF2-40B4-BE49-F238E27FC236}">
                <a16:creationId xmlns:a16="http://schemas.microsoft.com/office/drawing/2014/main" id="{903855BE-96B9-044F-BDE9-9A37BFD591C2}"/>
              </a:ext>
            </a:extLst>
          </p:cNvPr>
          <p:cNvSpPr>
            <a:spLocks noGrp="1"/>
          </p:cNvSpPr>
          <p:nvPr>
            <p:ph sz="quarter" idx="12" hasCustomPrompt="1"/>
          </p:nvPr>
        </p:nvSpPr>
        <p:spPr>
          <a:xfrm>
            <a:off x="0" y="457200"/>
            <a:ext cx="9144000" cy="685800"/>
          </a:xfrm>
          <a:prstGeom prst="rect">
            <a:avLst/>
          </a:prstGeom>
          <a:solidFill>
            <a:srgbClr val="E2F3F8"/>
          </a:solidFill>
        </p:spPr>
        <p:txBody>
          <a:bodyPr anchor="b"/>
          <a:lstStyle>
            <a:lvl1pPr marL="347472" indent="0">
              <a:buNone/>
              <a:defRPr sz="2400" b="1">
                <a:solidFill>
                  <a:schemeClr val="accent2"/>
                </a:solidFill>
              </a:defRPr>
            </a:lvl1pPr>
          </a:lstStyle>
          <a:p>
            <a:pPr lvl="0"/>
            <a:r>
              <a:rPr lang="en-US" dirty="0"/>
              <a:t>LEARNING OBJECTIVE 1</a:t>
            </a:r>
          </a:p>
        </p:txBody>
      </p:sp>
      <p:sp>
        <p:nvSpPr>
          <p:cNvPr id="8" name="LO">
            <a:extLst>
              <a:ext uri="{FF2B5EF4-FFF2-40B4-BE49-F238E27FC236}">
                <a16:creationId xmlns:a16="http://schemas.microsoft.com/office/drawing/2014/main" id="{35A010EC-A01A-0A44-AC7F-4EEBCAD1F85F}"/>
              </a:ext>
            </a:extLst>
          </p:cNvPr>
          <p:cNvSpPr>
            <a:spLocks noGrp="1"/>
          </p:cNvSpPr>
          <p:nvPr>
            <p:ph sz="quarter" idx="13" hasCustomPrompt="1"/>
          </p:nvPr>
        </p:nvSpPr>
        <p:spPr>
          <a:xfrm>
            <a:off x="0" y="1143000"/>
            <a:ext cx="9144000" cy="762000"/>
          </a:xfrm>
          <a:prstGeom prst="rect">
            <a:avLst/>
          </a:prstGeom>
          <a:solidFill>
            <a:srgbClr val="E2F3F8"/>
          </a:solidFill>
        </p:spPr>
        <p:txBody>
          <a:bodyPr anchor="ctr"/>
          <a:lstStyle>
            <a:lvl1pPr marL="347472" indent="0">
              <a:buNone/>
              <a:defRPr b="1"/>
            </a:lvl1pPr>
          </a:lstStyle>
          <a:p>
            <a:pPr lvl="0"/>
            <a:r>
              <a:rPr lang="en-US" b="1" dirty="0"/>
              <a:t>Click to add learning objective</a:t>
            </a:r>
            <a:endParaRPr lang="en-US" dirty="0"/>
          </a:p>
        </p:txBody>
      </p:sp>
      <p:sp>
        <p:nvSpPr>
          <p:cNvPr id="9" name="Contents">
            <a:extLst>
              <a:ext uri="{FF2B5EF4-FFF2-40B4-BE49-F238E27FC236}">
                <a16:creationId xmlns:a16="http://schemas.microsoft.com/office/drawing/2014/main" id="{BF951C00-7776-1B4B-B00C-2FB2ADD51E3B}"/>
              </a:ext>
            </a:extLst>
          </p:cNvPr>
          <p:cNvSpPr>
            <a:spLocks noGrp="1"/>
          </p:cNvSpPr>
          <p:nvPr>
            <p:ph sz="quarter" idx="14" hasCustomPrompt="1"/>
          </p:nvPr>
        </p:nvSpPr>
        <p:spPr>
          <a:xfrm>
            <a:off x="333828" y="2057400"/>
            <a:ext cx="8505371" cy="4343400"/>
          </a:xfrm>
          <a:prstGeom prst="rect">
            <a:avLst/>
          </a:prstGeom>
        </p:spPr>
        <p:txBody>
          <a:bodyPr/>
          <a:lstStyle>
            <a:lvl1pPr marL="0" indent="0" algn="l">
              <a:buClr>
                <a:schemeClr val="accent2"/>
              </a:buClr>
              <a:buFontTx/>
              <a:buNone/>
              <a:tabLst/>
              <a:defRPr sz="2800" b="0" i="0" baseline="0">
                <a:latin typeface="Calibri" charset="0"/>
                <a:ea typeface="Calibri" charset="0"/>
                <a:cs typeface="Calibri" charset="0"/>
              </a:defRPr>
            </a:lvl1pPr>
            <a:lvl2pPr>
              <a:defRPr sz="2800" b="0" i="0">
                <a:latin typeface="Source Sans Pro" charset="0"/>
                <a:ea typeface="Source Sans Pro" charset="0"/>
                <a:cs typeface="Source Sans Pro" charset="0"/>
              </a:defRPr>
            </a:lvl2pPr>
            <a:lvl3pPr>
              <a:defRPr sz="2800" b="0" i="0">
                <a:latin typeface="Source Sans Pro" charset="0"/>
                <a:ea typeface="Source Sans Pro" charset="0"/>
                <a:cs typeface="Source Sans Pro" charset="0"/>
              </a:defRPr>
            </a:lvl3pPr>
            <a:lvl4pPr>
              <a:defRPr sz="2800" b="0" i="0">
                <a:latin typeface="Source Sans Pro" charset="0"/>
                <a:ea typeface="Source Sans Pro" charset="0"/>
                <a:cs typeface="Source Sans Pro" charset="0"/>
              </a:defRPr>
            </a:lvl4pPr>
            <a:lvl5pPr>
              <a:defRPr sz="2800" b="0" i="0">
                <a:latin typeface="Source Sans Pro" charset="0"/>
                <a:ea typeface="Source Sans Pro" charset="0"/>
                <a:cs typeface="Source Sans Pro" charset="0"/>
              </a:defRPr>
            </a:lvl5pPr>
          </a:lstStyle>
          <a:p>
            <a:pPr lvl="0"/>
            <a:r>
              <a:rPr lang="en-US" dirty="0"/>
              <a:t>Click to add text or image</a:t>
            </a:r>
          </a:p>
        </p:txBody>
      </p:sp>
      <p:sp>
        <p:nvSpPr>
          <p:cNvPr id="10" name="LON">
            <a:extLst>
              <a:ext uri="{FF2B5EF4-FFF2-40B4-BE49-F238E27FC236}">
                <a16:creationId xmlns:a16="http://schemas.microsoft.com/office/drawing/2014/main" id="{11CAA5D1-91B0-6A44-8433-EA359E441A2D}"/>
              </a:ext>
            </a:extLst>
          </p:cNvPr>
          <p:cNvSpPr>
            <a:spLocks noGrp="1"/>
          </p:cNvSpPr>
          <p:nvPr>
            <p:ph sz="quarter" idx="15" hasCustomPrompt="1"/>
          </p:nvPr>
        </p:nvSpPr>
        <p:spPr>
          <a:xfrm>
            <a:off x="295274" y="6356350"/>
            <a:ext cx="569089" cy="365125"/>
          </a:xfrm>
          <a:prstGeom prst="rect">
            <a:avLst/>
          </a:prstGeom>
        </p:spPr>
        <p:txBody>
          <a:bodyPr anchor="ctr"/>
          <a:lstStyle>
            <a:lvl1pPr marL="0" indent="0">
              <a:buNone/>
              <a:defRPr sz="1200">
                <a:solidFill>
                  <a:schemeClr val="bg1">
                    <a:lumMod val="50000"/>
                  </a:schemeClr>
                </a:solidFill>
              </a:defRPr>
            </a:lvl1pPr>
          </a:lstStyle>
          <a:p>
            <a:r>
              <a:rPr lang="en-US" sz="1200" dirty="0"/>
              <a:t>LO #</a:t>
            </a:r>
            <a:endParaRPr lang="en-US" dirty="0"/>
          </a:p>
        </p:txBody>
      </p:sp>
      <p:sp>
        <p:nvSpPr>
          <p:cNvPr id="3" name="Slide Number Placeholder 2">
            <a:extLst>
              <a:ext uri="{FF2B5EF4-FFF2-40B4-BE49-F238E27FC236}">
                <a16:creationId xmlns:a16="http://schemas.microsoft.com/office/drawing/2014/main" id="{8DAAE4B4-A94B-1A46-9A71-D89D5289D657}"/>
              </a:ext>
            </a:extLst>
          </p:cNvPr>
          <p:cNvSpPr>
            <a:spLocks noGrp="1"/>
          </p:cNvSpPr>
          <p:nvPr>
            <p:ph type="sldNum" sz="quarter" idx="10"/>
          </p:nvPr>
        </p:nvSpPr>
        <p:spPr/>
        <p:txBody>
          <a:bodyPr/>
          <a:lstStyle/>
          <a:p>
            <a:fld id="{67B19427-F580-D146-B60E-4CADEE75497F}" type="slidenum">
              <a:rPr lang="en-US" smtClean="0"/>
              <a:pPr/>
              <a:t>‹#›</a:t>
            </a:fld>
            <a:endParaRPr lang="en-US" dirty="0"/>
          </a:p>
        </p:txBody>
      </p:sp>
      <p:sp>
        <p:nvSpPr>
          <p:cNvPr id="4" name="Footer Placeholder 3">
            <a:extLst>
              <a:ext uri="{FF2B5EF4-FFF2-40B4-BE49-F238E27FC236}">
                <a16:creationId xmlns:a16="http://schemas.microsoft.com/office/drawing/2014/main" id="{F18E24A2-F58B-1E43-9D39-FFED885EA469}"/>
              </a:ext>
            </a:extLst>
          </p:cNvPr>
          <p:cNvSpPr>
            <a:spLocks noGrp="1"/>
          </p:cNvSpPr>
          <p:nvPr>
            <p:ph type="ftr" sz="quarter" idx="11"/>
          </p:nvPr>
        </p:nvSpPr>
        <p:spPr/>
        <p:txBody>
          <a:bodyPr/>
          <a:lstStyle/>
          <a:p>
            <a:r>
              <a:rPr lang="en-US"/>
              <a:t>Copyright ©2018 John Wiley &amp; Sons, Inc. </a:t>
            </a:r>
            <a:endParaRPr lang="en-US" dirty="0"/>
          </a:p>
        </p:txBody>
      </p:sp>
    </p:spTree>
    <p:extLst>
      <p:ext uri="{BB962C8B-B14F-4D97-AF65-F5344CB8AC3E}">
        <p14:creationId xmlns:p14="http://schemas.microsoft.com/office/powerpoint/2010/main" val="165410458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Image Slide: Version A">
    <p:spTree>
      <p:nvGrpSpPr>
        <p:cNvPr id="1" name=""/>
        <p:cNvGrpSpPr/>
        <p:nvPr/>
      </p:nvGrpSpPr>
      <p:grpSpPr>
        <a:xfrm>
          <a:off x="0" y="0"/>
          <a:ext cx="0" cy="0"/>
          <a:chOff x="0" y="0"/>
          <a:chExt cx="0" cy="0"/>
        </a:xfrm>
      </p:grpSpPr>
      <p:sp>
        <p:nvSpPr>
          <p:cNvPr id="6" name="Title 1"/>
          <p:cNvSpPr>
            <a:spLocks noGrp="1"/>
          </p:cNvSpPr>
          <p:nvPr>
            <p:ph type="title"/>
          </p:nvPr>
        </p:nvSpPr>
        <p:spPr>
          <a:xfrm>
            <a:off x="304800" y="5410201"/>
            <a:ext cx="8534400" cy="380999"/>
          </a:xfrm>
          <a:prstGeom prst="rect">
            <a:avLst/>
          </a:prstGeom>
        </p:spPr>
        <p:txBody>
          <a:bodyPr/>
          <a:lstStyle>
            <a:lvl1pPr>
              <a:defRPr sz="2000">
                <a:latin typeface="Times New Roman" charset="0"/>
                <a:ea typeface="Times New Roman" charset="0"/>
                <a:cs typeface="Times New Roman" charset="0"/>
              </a:defRPr>
            </a:lvl1pPr>
          </a:lstStyle>
          <a:p>
            <a:r>
              <a:rPr lang="en-US" dirty="0" smtClean="0"/>
              <a:t>Click to edit Master title style</a:t>
            </a:r>
            <a:endParaRPr lang="en-US" dirty="0"/>
          </a:p>
        </p:txBody>
      </p:sp>
      <p:sp>
        <p:nvSpPr>
          <p:cNvPr id="5" name="Content Placeholder 2"/>
          <p:cNvSpPr>
            <a:spLocks noGrp="1"/>
          </p:cNvSpPr>
          <p:nvPr>
            <p:ph idx="1"/>
          </p:nvPr>
        </p:nvSpPr>
        <p:spPr>
          <a:xfrm>
            <a:off x="304800" y="609601"/>
            <a:ext cx="8534400" cy="4726179"/>
          </a:xfrm>
          <a:prstGeom prst="rect">
            <a:avLst/>
          </a:prstGeom>
        </p:spPr>
        <p:txBody>
          <a:bodyPr/>
          <a:lstStyle>
            <a:lvl1pPr marL="0" indent="0">
              <a:buNone/>
              <a:defRPr b="0" i="0">
                <a:latin typeface="Times New Roman" charset="0"/>
                <a:ea typeface="Times New Roman" charset="0"/>
                <a:cs typeface="Times New Roman" charset="0"/>
              </a:defRPr>
            </a:lvl1pPr>
          </a:lstStyle>
          <a:p>
            <a:pPr lvl="0"/>
            <a:endParaRPr lang="en-US" dirty="0"/>
          </a:p>
        </p:txBody>
      </p:sp>
      <p:sp>
        <p:nvSpPr>
          <p:cNvPr id="8" name="Content Placeholder 7"/>
          <p:cNvSpPr>
            <a:spLocks noGrp="1"/>
          </p:cNvSpPr>
          <p:nvPr>
            <p:ph sz="quarter" idx="12"/>
          </p:nvPr>
        </p:nvSpPr>
        <p:spPr>
          <a:xfrm>
            <a:off x="304800" y="5791200"/>
            <a:ext cx="8534400" cy="565150"/>
          </a:xfrm>
          <a:prstGeom prst="rect">
            <a:avLst/>
          </a:prstGeom>
        </p:spPr>
        <p:txBody>
          <a:bodyPr/>
          <a:lstStyle>
            <a:lvl1pPr marL="0" indent="0">
              <a:buNone/>
              <a:defRPr sz="2000" b="0" i="0">
                <a:latin typeface="Times New Roman" charset="0"/>
                <a:ea typeface="Times New Roman" charset="0"/>
                <a:cs typeface="Times New Roman" charset="0"/>
              </a:defRPr>
            </a:lvl1pPr>
          </a:lstStyle>
          <a:p>
            <a:pPr lvl="0"/>
            <a:endParaRPr lang="en-US" dirty="0"/>
          </a:p>
        </p:txBody>
      </p:sp>
      <p:sp>
        <p:nvSpPr>
          <p:cNvPr id="4" name="Slide Number Placeholder 3"/>
          <p:cNvSpPr>
            <a:spLocks noGrp="1"/>
          </p:cNvSpPr>
          <p:nvPr>
            <p:ph type="sldNum" sz="quarter" idx="11"/>
          </p:nvPr>
        </p:nvSpPr>
        <p:spPr>
          <a:xfrm>
            <a:off x="6457950" y="6356350"/>
            <a:ext cx="2381250" cy="365125"/>
          </a:xfrm>
        </p:spPr>
        <p:txBody>
          <a:bodyPr/>
          <a:lstStyle/>
          <a:p>
            <a:fld id="{43DD970A-8A59-5645-997B-8F1EF841716D}" type="slidenum">
              <a:rPr lang="en-US" smtClean="0"/>
              <a:t>‹#›</a:t>
            </a:fld>
            <a:endParaRPr lang="en-US"/>
          </a:p>
        </p:txBody>
      </p:sp>
      <p:sp>
        <p:nvSpPr>
          <p:cNvPr id="3" name="Footer Placeholder 2"/>
          <p:cNvSpPr>
            <a:spLocks noGrp="1"/>
          </p:cNvSpPr>
          <p:nvPr>
            <p:ph type="ftr" sz="quarter" idx="10"/>
          </p:nvPr>
        </p:nvSpPr>
        <p:spPr/>
        <p:txBody>
          <a:bodyPr/>
          <a:lstStyle/>
          <a:p>
            <a:r>
              <a:rPr lang="en-IN" dirty="0" smtClean="0"/>
              <a:t>Copyright ©2018 John Wiley &amp; Sons, Inc.</a:t>
            </a:r>
            <a:endParaRPr lang="en-US" dirty="0" smtClean="0"/>
          </a:p>
        </p:txBody>
      </p:sp>
    </p:spTree>
    <p:extLst>
      <p:ext uri="{BB962C8B-B14F-4D97-AF65-F5344CB8AC3E}">
        <p14:creationId xmlns:p14="http://schemas.microsoft.com/office/powerpoint/2010/main" val="15210574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 preserve="1">
  <p:cSld name="Image Slide: Version B">
    <p:spTree>
      <p:nvGrpSpPr>
        <p:cNvPr id="1" name=""/>
        <p:cNvGrpSpPr/>
        <p:nvPr/>
      </p:nvGrpSpPr>
      <p:grpSpPr>
        <a:xfrm>
          <a:off x="0" y="0"/>
          <a:ext cx="0" cy="0"/>
          <a:chOff x="0" y="0"/>
          <a:chExt cx="0" cy="0"/>
        </a:xfrm>
      </p:grpSpPr>
      <p:sp>
        <p:nvSpPr>
          <p:cNvPr id="2" name="Title 1"/>
          <p:cNvSpPr>
            <a:spLocks noGrp="1"/>
          </p:cNvSpPr>
          <p:nvPr>
            <p:ph type="title"/>
          </p:nvPr>
        </p:nvSpPr>
        <p:spPr>
          <a:xfrm>
            <a:off x="304800" y="5961253"/>
            <a:ext cx="8534400" cy="320675"/>
          </a:xfrm>
          <a:prstGeom prst="rect">
            <a:avLst/>
          </a:prstGeom>
        </p:spPr>
        <p:txBody>
          <a:bodyPr/>
          <a:lstStyle>
            <a:lvl1pPr algn="ctr">
              <a:defRPr>
                <a:latin typeface="Times New Roman" charset="0"/>
                <a:ea typeface="Times New Roman" charset="0"/>
                <a:cs typeface="Times New Roman"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609601"/>
            <a:ext cx="8534400" cy="5277230"/>
          </a:xfrm>
          <a:prstGeom prst="rect">
            <a:avLst/>
          </a:prstGeom>
        </p:spPr>
        <p:txBody>
          <a:bodyPr/>
          <a:lstStyle>
            <a:lvl1pPr marL="0" indent="0">
              <a:buNone/>
              <a:defRPr b="0" i="0">
                <a:latin typeface="Times New Roman" charset="0"/>
                <a:ea typeface="Times New Roman" charset="0"/>
                <a:cs typeface="Times New Roman" charset="0"/>
              </a:defRPr>
            </a:lvl1pPr>
          </a:lstStyle>
          <a:p>
            <a:pPr lvl="0"/>
            <a:endParaRPr lang="en-US" dirty="0"/>
          </a:p>
        </p:txBody>
      </p:sp>
      <p:sp>
        <p:nvSpPr>
          <p:cNvPr id="6" name="Slide Number Placeholder 5"/>
          <p:cNvSpPr>
            <a:spLocks noGrp="1"/>
          </p:cNvSpPr>
          <p:nvPr>
            <p:ph type="sldNum" sz="quarter" idx="12"/>
          </p:nvPr>
        </p:nvSpPr>
        <p:spPr>
          <a:xfrm>
            <a:off x="6457950" y="6356350"/>
            <a:ext cx="2381250" cy="365125"/>
          </a:xfrm>
        </p:spPr>
        <p:txBody>
          <a:bodyPr/>
          <a:lstStyle/>
          <a:p>
            <a:fld id="{43DD970A-8A59-5645-997B-8F1EF841716D}" type="slidenum">
              <a:rPr lang="en-US" smtClean="0"/>
              <a:t>‹#›</a:t>
            </a:fld>
            <a:endParaRPr lang="en-US"/>
          </a:p>
        </p:txBody>
      </p:sp>
      <p:sp>
        <p:nvSpPr>
          <p:cNvPr id="5" name="Footer Placeholder 4"/>
          <p:cNvSpPr>
            <a:spLocks noGrp="1"/>
          </p:cNvSpPr>
          <p:nvPr>
            <p:ph type="ftr" sz="quarter" idx="11"/>
          </p:nvPr>
        </p:nvSpPr>
        <p:spPr/>
        <p:txBody>
          <a:bodyPr/>
          <a:lstStyle/>
          <a:p>
            <a:r>
              <a:rPr lang="en-IN" dirty="0" smtClean="0"/>
              <a:t>Copyright ©2018 John Wiley &amp; Sons, Inc.</a:t>
            </a:r>
            <a:endParaRPr lang="en-US" dirty="0" smtClean="0"/>
          </a:p>
        </p:txBody>
      </p:sp>
    </p:spTree>
    <p:extLst>
      <p:ext uri="{BB962C8B-B14F-4D97-AF65-F5344CB8AC3E}">
        <p14:creationId xmlns:p14="http://schemas.microsoft.com/office/powerpoint/2010/main" val="5716864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pter Outline: Version B">
    <p:spTree>
      <p:nvGrpSpPr>
        <p:cNvPr id="1" name=""/>
        <p:cNvGrpSpPr/>
        <p:nvPr/>
      </p:nvGrpSpPr>
      <p:grpSpPr>
        <a:xfrm>
          <a:off x="0" y="0"/>
          <a:ext cx="0" cy="0"/>
          <a:chOff x="0" y="0"/>
          <a:chExt cx="0" cy="0"/>
        </a:xfrm>
      </p:grpSpPr>
      <p:sp>
        <p:nvSpPr>
          <p:cNvPr id="8" name="Title"/>
          <p:cNvSpPr>
            <a:spLocks noGrp="1"/>
          </p:cNvSpPr>
          <p:nvPr>
            <p:ph type="title"/>
          </p:nvPr>
        </p:nvSpPr>
        <p:spPr>
          <a:xfrm>
            <a:off x="304800" y="762001"/>
            <a:ext cx="8534400" cy="990600"/>
          </a:xfrm>
          <a:prstGeom prst="rect">
            <a:avLst/>
          </a:prstGeom>
        </p:spPr>
        <p:txBody>
          <a:bodyPr/>
          <a:lstStyle>
            <a:lvl1pPr>
              <a:defRPr sz="4000">
                <a:solidFill>
                  <a:schemeClr val="accent1"/>
                </a:solidFill>
                <a:latin typeface="Times New Roman" charset="0"/>
                <a:ea typeface="Times New Roman" charset="0"/>
                <a:cs typeface="Times New Roman" charset="0"/>
              </a:defRPr>
            </a:lvl1pPr>
          </a:lstStyle>
          <a:p>
            <a:r>
              <a:rPr lang="en-US" dirty="0" smtClean="0"/>
              <a:t>Click to edit Master title style</a:t>
            </a:r>
            <a:endParaRPr lang="en-US" dirty="0"/>
          </a:p>
        </p:txBody>
      </p:sp>
      <p:sp>
        <p:nvSpPr>
          <p:cNvPr id="6" name="COBBL 2-col"/>
          <p:cNvSpPr>
            <a:spLocks noGrp="1"/>
          </p:cNvSpPr>
          <p:nvPr>
            <p:ph sz="quarter" idx="12" hasCustomPrompt="1"/>
          </p:nvPr>
        </p:nvSpPr>
        <p:spPr>
          <a:xfrm>
            <a:off x="304800" y="1752600"/>
            <a:ext cx="8534400" cy="4603750"/>
          </a:xfrm>
          <a:prstGeom prst="rect">
            <a:avLst/>
          </a:prstGeom>
        </p:spPr>
        <p:txBody>
          <a:bodyPr numCol="2" spcCol="548640"/>
          <a:lstStyle>
            <a:lvl1pPr marL="292608" marR="0" indent="-292608" algn="l" defTabSz="914400" rtl="0" eaLnBrk="1" fontAlgn="auto" latinLnBrk="0" hangingPunct="1">
              <a:lnSpc>
                <a:spcPct val="90000"/>
              </a:lnSpc>
              <a:spcBef>
                <a:spcPts val="1000"/>
              </a:spcBef>
              <a:spcAft>
                <a:spcPts val="0"/>
              </a:spcAft>
              <a:buClr>
                <a:schemeClr val="accent2"/>
              </a:buClr>
              <a:buSzTx/>
              <a:buFont typeface="Arial"/>
              <a:buChar char="•"/>
              <a:tabLst/>
              <a:defRPr sz="2800" b="0" i="0" baseline="0">
                <a:latin typeface="Times New Roman" charset="0"/>
                <a:ea typeface="Times New Roman" charset="0"/>
                <a:cs typeface="Times New Roman" charset="0"/>
              </a:defRPr>
            </a:lvl1pPr>
            <a:lvl2pPr>
              <a:defRPr sz="2800" b="0" i="0">
                <a:latin typeface="Source Sans Pro" charset="0"/>
                <a:ea typeface="Source Sans Pro" charset="0"/>
                <a:cs typeface="Source Sans Pro" charset="0"/>
              </a:defRPr>
            </a:lvl2pPr>
            <a:lvl3pPr>
              <a:defRPr sz="2800" b="0" i="0">
                <a:latin typeface="Source Sans Pro" charset="0"/>
                <a:ea typeface="Source Sans Pro" charset="0"/>
                <a:cs typeface="Source Sans Pro" charset="0"/>
              </a:defRPr>
            </a:lvl3pPr>
            <a:lvl4pPr>
              <a:defRPr sz="2800" b="0" i="0">
                <a:latin typeface="Source Sans Pro" charset="0"/>
                <a:ea typeface="Source Sans Pro" charset="0"/>
                <a:cs typeface="Source Sans Pro" charset="0"/>
              </a:defRPr>
            </a:lvl4pPr>
            <a:lvl5pPr>
              <a:defRPr sz="2800" b="0" i="0">
                <a:latin typeface="Source Sans Pro" charset="0"/>
                <a:ea typeface="Source Sans Pro" charset="0"/>
                <a:cs typeface="Source Sans Pro" charset="0"/>
              </a:defRPr>
            </a:lvl5pPr>
          </a:lstStyle>
          <a:p>
            <a:pPr lvl="0"/>
            <a:r>
              <a:rPr lang="en-US" dirty="0" smtClean="0"/>
              <a:t>This Is a Sample Outline For Two-Column</a:t>
            </a:r>
          </a:p>
          <a:p>
            <a:pPr lvl="0"/>
            <a:r>
              <a:rPr lang="en-US" dirty="0" smtClean="0"/>
              <a:t>This Outline Has No Sub-lists</a:t>
            </a:r>
          </a:p>
          <a:p>
            <a:pPr lvl="0"/>
            <a:r>
              <a:rPr lang="en-US" dirty="0" smtClean="0"/>
              <a:t>This List Is Bulleted</a:t>
            </a:r>
          </a:p>
          <a:p>
            <a:pPr lvl="0"/>
            <a:r>
              <a:rPr lang="en-US" dirty="0" smtClean="0"/>
              <a:t>The Outline Slide Has A Footer</a:t>
            </a:r>
          </a:p>
          <a:p>
            <a:pPr lvl="0"/>
            <a:r>
              <a:rPr lang="en-US" dirty="0" smtClean="0"/>
              <a:t>Outline Items Usually Have No Ending Punctuation</a:t>
            </a:r>
          </a:p>
          <a:p>
            <a:pPr lvl="0"/>
            <a:r>
              <a:rPr lang="en-US" dirty="0" smtClean="0"/>
              <a:t>This is Another Heading</a:t>
            </a:r>
          </a:p>
          <a:p>
            <a:pPr lvl="0"/>
            <a:r>
              <a:rPr lang="en-US" dirty="0" smtClean="0"/>
              <a:t>This is Another Heading</a:t>
            </a:r>
          </a:p>
          <a:p>
            <a:pPr marL="292608" marR="0" lvl="0" indent="-292608" algn="l" defTabSz="914400" rtl="0" eaLnBrk="1" fontAlgn="auto" latinLnBrk="0" hangingPunct="1">
              <a:lnSpc>
                <a:spcPct val="90000"/>
              </a:lnSpc>
              <a:spcBef>
                <a:spcPts val="1000"/>
              </a:spcBef>
              <a:spcAft>
                <a:spcPts val="0"/>
              </a:spcAft>
              <a:buClr>
                <a:schemeClr val="accent2"/>
              </a:buClr>
              <a:buSzTx/>
              <a:buFont typeface="Arial"/>
              <a:buChar char="•"/>
              <a:tabLst/>
              <a:defRPr/>
            </a:pPr>
            <a:r>
              <a:rPr lang="en-US" dirty="0" smtClean="0"/>
              <a:t>This is Another Heading</a:t>
            </a:r>
          </a:p>
          <a:p>
            <a:pPr marL="292608" marR="0" lvl="0" indent="-292608" algn="l" defTabSz="914400" rtl="0" eaLnBrk="1" fontAlgn="auto" latinLnBrk="0" hangingPunct="1">
              <a:lnSpc>
                <a:spcPct val="90000"/>
              </a:lnSpc>
              <a:spcBef>
                <a:spcPts val="1000"/>
              </a:spcBef>
              <a:spcAft>
                <a:spcPts val="0"/>
              </a:spcAft>
              <a:buClr>
                <a:schemeClr val="accent2"/>
              </a:buClr>
              <a:buSzTx/>
              <a:buFont typeface="Arial"/>
              <a:buChar char="•"/>
              <a:tabLst/>
              <a:defRPr/>
            </a:pPr>
            <a:r>
              <a:rPr lang="en-US" dirty="0" smtClean="0"/>
              <a:t>This is Another Heading</a:t>
            </a:r>
          </a:p>
          <a:p>
            <a:pPr marL="292608" marR="0" lvl="0" indent="-292608" algn="l" defTabSz="914400" rtl="0" eaLnBrk="1" fontAlgn="auto" latinLnBrk="0" hangingPunct="1">
              <a:lnSpc>
                <a:spcPct val="90000"/>
              </a:lnSpc>
              <a:spcBef>
                <a:spcPts val="1000"/>
              </a:spcBef>
              <a:spcAft>
                <a:spcPts val="0"/>
              </a:spcAft>
              <a:buClr>
                <a:schemeClr val="accent2"/>
              </a:buClr>
              <a:buSzTx/>
              <a:buFont typeface="Arial"/>
              <a:buChar char="•"/>
              <a:tabLst/>
              <a:defRPr/>
            </a:pPr>
            <a:r>
              <a:rPr lang="en-US" dirty="0" smtClean="0"/>
              <a:t>This is Another Heading</a:t>
            </a:r>
          </a:p>
          <a:p>
            <a:pPr marL="292608" marR="0" lvl="0" indent="-292608" algn="l" defTabSz="914400" rtl="0" eaLnBrk="1" fontAlgn="auto" latinLnBrk="0" hangingPunct="1">
              <a:lnSpc>
                <a:spcPct val="90000"/>
              </a:lnSpc>
              <a:spcBef>
                <a:spcPts val="1000"/>
              </a:spcBef>
              <a:spcAft>
                <a:spcPts val="0"/>
              </a:spcAft>
              <a:buClr>
                <a:schemeClr val="accent2"/>
              </a:buClr>
              <a:buSzTx/>
              <a:buFont typeface="Arial"/>
              <a:buChar char="•"/>
              <a:tabLst/>
              <a:defRPr/>
            </a:pPr>
            <a:r>
              <a:rPr lang="en-US" dirty="0" smtClean="0"/>
              <a:t>This is Another Heading</a:t>
            </a:r>
          </a:p>
          <a:p>
            <a:pPr marL="292608" marR="0" lvl="0" indent="-292608" algn="l" defTabSz="914400" rtl="0" eaLnBrk="1" fontAlgn="auto" latinLnBrk="0" hangingPunct="1">
              <a:lnSpc>
                <a:spcPct val="90000"/>
              </a:lnSpc>
              <a:spcBef>
                <a:spcPts val="1000"/>
              </a:spcBef>
              <a:spcAft>
                <a:spcPts val="0"/>
              </a:spcAft>
              <a:buClr>
                <a:schemeClr val="accent2"/>
              </a:buClr>
              <a:buSzTx/>
              <a:buFont typeface="Arial"/>
              <a:buChar char="•"/>
              <a:tabLst/>
              <a:defRPr/>
            </a:pPr>
            <a:r>
              <a:rPr lang="en-US" dirty="0" smtClean="0"/>
              <a:t>This is Another Heading</a:t>
            </a:r>
          </a:p>
          <a:p>
            <a:pPr marL="292608" marR="0" lvl="0" indent="-292608" algn="l" defTabSz="914400" rtl="0" eaLnBrk="1" fontAlgn="auto" latinLnBrk="0" hangingPunct="1">
              <a:lnSpc>
                <a:spcPct val="90000"/>
              </a:lnSpc>
              <a:spcBef>
                <a:spcPts val="1000"/>
              </a:spcBef>
              <a:spcAft>
                <a:spcPts val="0"/>
              </a:spcAft>
              <a:buClr>
                <a:schemeClr val="accent2"/>
              </a:buClr>
              <a:buSzTx/>
              <a:buFont typeface="Arial"/>
              <a:buChar char="•"/>
              <a:tabLst/>
              <a:defRPr/>
            </a:pPr>
            <a:r>
              <a:rPr lang="en-US" dirty="0" smtClean="0"/>
              <a:t>This is Another Heading</a:t>
            </a:r>
          </a:p>
        </p:txBody>
      </p:sp>
      <p:sp>
        <p:nvSpPr>
          <p:cNvPr id="7" name="Slide Number Placeholder 6"/>
          <p:cNvSpPr>
            <a:spLocks noGrp="1"/>
          </p:cNvSpPr>
          <p:nvPr>
            <p:ph type="sldNum" sz="quarter" idx="14"/>
          </p:nvPr>
        </p:nvSpPr>
        <p:spPr/>
        <p:txBody>
          <a:bodyPr/>
          <a:lstStyle>
            <a:lvl1pPr>
              <a:defRPr>
                <a:latin typeface="Times New Roman" charset="0"/>
                <a:ea typeface="Times New Roman" charset="0"/>
                <a:cs typeface="Times New Roman" charset="0"/>
              </a:defRPr>
            </a:lvl1pPr>
          </a:lstStyle>
          <a:p>
            <a:fld id="{67B19427-F580-D146-B60E-4CADEE75497F}" type="slidenum">
              <a:rPr lang="en-US" smtClean="0"/>
              <a:pPr/>
              <a:t>‹#›</a:t>
            </a:fld>
            <a:endParaRPr lang="en-US" dirty="0"/>
          </a:p>
        </p:txBody>
      </p:sp>
      <p:sp>
        <p:nvSpPr>
          <p:cNvPr id="2" name="Footer Placeholder 1"/>
          <p:cNvSpPr>
            <a:spLocks noGrp="1"/>
          </p:cNvSpPr>
          <p:nvPr>
            <p:ph type="ftr" sz="quarter" idx="13"/>
          </p:nvPr>
        </p:nvSpPr>
        <p:spPr/>
        <p:txBody>
          <a:bodyPr/>
          <a:lstStyle>
            <a:lvl1pPr>
              <a:defRPr>
                <a:latin typeface="Times New Roman" charset="0"/>
                <a:ea typeface="Times New Roman" charset="0"/>
                <a:cs typeface="Times New Roman" charset="0"/>
              </a:defRPr>
            </a:lvl1pPr>
          </a:lstStyle>
          <a:p>
            <a:r>
              <a:rPr lang="en-IN" dirty="0" smtClean="0"/>
              <a:t>Copyright ©2018 John Wiley &amp; Sons, Inc.</a:t>
            </a:r>
            <a:endParaRPr lang="en-US" dirty="0" smtClean="0"/>
          </a:p>
        </p:txBody>
      </p:sp>
    </p:spTree>
    <p:extLst>
      <p:ext uri="{BB962C8B-B14F-4D97-AF65-F5344CB8AC3E}">
        <p14:creationId xmlns:p14="http://schemas.microsoft.com/office/powerpoint/2010/main" val="993600711"/>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pter Outline: Version C1 (single#)">
    <p:spTree>
      <p:nvGrpSpPr>
        <p:cNvPr id="1" name=""/>
        <p:cNvGrpSpPr/>
        <p:nvPr/>
      </p:nvGrpSpPr>
      <p:grpSpPr>
        <a:xfrm>
          <a:off x="0" y="0"/>
          <a:ext cx="0" cy="0"/>
          <a:chOff x="0" y="0"/>
          <a:chExt cx="0" cy="0"/>
        </a:xfrm>
      </p:grpSpPr>
      <p:sp>
        <p:nvSpPr>
          <p:cNvPr id="8" name="Title"/>
          <p:cNvSpPr>
            <a:spLocks noGrp="1"/>
          </p:cNvSpPr>
          <p:nvPr>
            <p:ph type="title"/>
          </p:nvPr>
        </p:nvSpPr>
        <p:spPr>
          <a:xfrm>
            <a:off x="304800" y="762001"/>
            <a:ext cx="8534400" cy="990600"/>
          </a:xfrm>
          <a:prstGeom prst="rect">
            <a:avLst/>
          </a:prstGeom>
        </p:spPr>
        <p:txBody>
          <a:bodyPr/>
          <a:lstStyle>
            <a:lvl1pPr>
              <a:defRPr sz="4000">
                <a:solidFill>
                  <a:schemeClr val="accent1"/>
                </a:solidFill>
                <a:latin typeface="Times New Roman" charset="0"/>
                <a:ea typeface="Times New Roman" charset="0"/>
                <a:cs typeface="Times New Roman" charset="0"/>
              </a:defRPr>
            </a:lvl1pPr>
          </a:lstStyle>
          <a:p>
            <a:r>
              <a:rPr lang="en-US" dirty="0" smtClean="0"/>
              <a:t>Click to edit Master title style</a:t>
            </a:r>
            <a:endParaRPr lang="en-US" dirty="0"/>
          </a:p>
        </p:txBody>
      </p:sp>
      <p:sp>
        <p:nvSpPr>
          <p:cNvPr id="6" name="COBNL"/>
          <p:cNvSpPr>
            <a:spLocks noGrp="1"/>
          </p:cNvSpPr>
          <p:nvPr>
            <p:ph sz="quarter" idx="12" hasCustomPrompt="1"/>
          </p:nvPr>
        </p:nvSpPr>
        <p:spPr>
          <a:xfrm>
            <a:off x="304800" y="1752600"/>
            <a:ext cx="8534400" cy="4495800"/>
          </a:xfrm>
          <a:prstGeom prst="rect">
            <a:avLst/>
          </a:prstGeom>
        </p:spPr>
        <p:txBody>
          <a:bodyPr/>
          <a:lstStyle>
            <a:lvl1pPr marL="514350" indent="-514350">
              <a:buClr>
                <a:schemeClr val="accent2"/>
              </a:buClr>
              <a:buFont typeface="+mj-lt"/>
              <a:buAutoNum type="arabicPeriod"/>
              <a:defRPr sz="2800" b="0" i="0" baseline="0">
                <a:latin typeface="Times New Roman" charset="0"/>
                <a:ea typeface="Times New Roman" charset="0"/>
                <a:cs typeface="Times New Roman" charset="0"/>
              </a:defRPr>
            </a:lvl1pPr>
            <a:lvl2pPr>
              <a:defRPr sz="2800" b="0" i="0">
                <a:latin typeface="Source Sans Pro" charset="0"/>
                <a:ea typeface="Source Sans Pro" charset="0"/>
                <a:cs typeface="Source Sans Pro" charset="0"/>
              </a:defRPr>
            </a:lvl2pPr>
            <a:lvl3pPr>
              <a:defRPr sz="2800" b="0" i="0">
                <a:latin typeface="Source Sans Pro" charset="0"/>
                <a:ea typeface="Source Sans Pro" charset="0"/>
                <a:cs typeface="Source Sans Pro" charset="0"/>
              </a:defRPr>
            </a:lvl3pPr>
            <a:lvl4pPr>
              <a:defRPr sz="2800" b="0" i="0">
                <a:latin typeface="Source Sans Pro" charset="0"/>
                <a:ea typeface="Source Sans Pro" charset="0"/>
                <a:cs typeface="Source Sans Pro" charset="0"/>
              </a:defRPr>
            </a:lvl4pPr>
            <a:lvl5pPr>
              <a:defRPr sz="2800" b="0" i="0">
                <a:latin typeface="Source Sans Pro" charset="0"/>
                <a:ea typeface="Source Sans Pro" charset="0"/>
                <a:cs typeface="Source Sans Pro" charset="0"/>
              </a:defRPr>
            </a:lvl5pPr>
          </a:lstStyle>
          <a:p>
            <a:pPr lvl="0"/>
            <a:r>
              <a:rPr lang="en-US" dirty="0" smtClean="0"/>
              <a:t>This Is a Sample Outline for One-Column</a:t>
            </a:r>
          </a:p>
          <a:p>
            <a:pPr lvl="0"/>
            <a:r>
              <a:rPr lang="en-US" dirty="0" smtClean="0"/>
              <a:t>It Is One-Column Only</a:t>
            </a:r>
          </a:p>
          <a:p>
            <a:pPr lvl="0"/>
            <a:r>
              <a:rPr lang="en-US" dirty="0" smtClean="0"/>
              <a:t>This Outline Has H1 Headings Only</a:t>
            </a:r>
          </a:p>
          <a:p>
            <a:pPr lvl="0"/>
            <a:r>
              <a:rPr lang="en-US" dirty="0" smtClean="0"/>
              <a:t>The Headings Are in Title Case, Matching the </a:t>
            </a:r>
            <a:r>
              <a:rPr lang="en-US" dirty="0" err="1" smtClean="0"/>
              <a:t>eText</a:t>
            </a:r>
            <a:r>
              <a:rPr lang="en-US" dirty="0" smtClean="0"/>
              <a:t>; This Can Vary by Title</a:t>
            </a:r>
          </a:p>
          <a:p>
            <a:pPr lvl="0"/>
            <a:r>
              <a:rPr lang="en-US" dirty="0" smtClean="0"/>
              <a:t>This List Is Numbered</a:t>
            </a:r>
          </a:p>
          <a:p>
            <a:pPr lvl="0"/>
            <a:r>
              <a:rPr lang="en-US" dirty="0" smtClean="0"/>
              <a:t>The Outline Slide Has a Footer</a:t>
            </a:r>
          </a:p>
          <a:p>
            <a:pPr lvl="0"/>
            <a:r>
              <a:rPr lang="en-US" dirty="0" smtClean="0"/>
              <a:t>Outline Items Usually Have No Ending Punctuation</a:t>
            </a:r>
          </a:p>
        </p:txBody>
      </p:sp>
      <p:sp>
        <p:nvSpPr>
          <p:cNvPr id="7" name="Slide Number Placeholder 6"/>
          <p:cNvSpPr>
            <a:spLocks noGrp="1"/>
          </p:cNvSpPr>
          <p:nvPr>
            <p:ph type="sldNum" sz="quarter" idx="14"/>
          </p:nvPr>
        </p:nvSpPr>
        <p:spPr/>
        <p:txBody>
          <a:bodyPr/>
          <a:lstStyle>
            <a:lvl1pPr>
              <a:defRPr>
                <a:latin typeface="Times New Roman" charset="0"/>
                <a:ea typeface="Times New Roman" charset="0"/>
                <a:cs typeface="Times New Roman" charset="0"/>
              </a:defRPr>
            </a:lvl1pPr>
          </a:lstStyle>
          <a:p>
            <a:fld id="{67B19427-F580-D146-B60E-4CADEE75497F}" type="slidenum">
              <a:rPr lang="en-US" smtClean="0"/>
              <a:pPr/>
              <a:t>‹#›</a:t>
            </a:fld>
            <a:endParaRPr lang="en-US" dirty="0"/>
          </a:p>
        </p:txBody>
      </p:sp>
      <p:sp>
        <p:nvSpPr>
          <p:cNvPr id="2" name="Footer Placeholder 1"/>
          <p:cNvSpPr>
            <a:spLocks noGrp="1"/>
          </p:cNvSpPr>
          <p:nvPr>
            <p:ph type="ftr" sz="quarter" idx="13"/>
          </p:nvPr>
        </p:nvSpPr>
        <p:spPr/>
        <p:txBody>
          <a:bodyPr/>
          <a:lstStyle>
            <a:lvl1pPr>
              <a:defRPr>
                <a:latin typeface="Times New Roman" charset="0"/>
                <a:ea typeface="Times New Roman" charset="0"/>
                <a:cs typeface="Times New Roman" charset="0"/>
              </a:defRPr>
            </a:lvl1pPr>
          </a:lstStyle>
          <a:p>
            <a:r>
              <a:rPr lang="en-IN" dirty="0" smtClean="0"/>
              <a:t>Copyright ©2018 John Wiley &amp; Sons, Inc.</a:t>
            </a:r>
            <a:endParaRPr lang="en-US" dirty="0" smtClean="0"/>
          </a:p>
        </p:txBody>
      </p:sp>
    </p:spTree>
    <p:extLst>
      <p:ext uri="{BB962C8B-B14F-4D97-AF65-F5344CB8AC3E}">
        <p14:creationId xmlns:p14="http://schemas.microsoft.com/office/powerpoint/2010/main" val="178642763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utline: Version C2 (double#)">
    <p:spTree>
      <p:nvGrpSpPr>
        <p:cNvPr id="1" name=""/>
        <p:cNvGrpSpPr/>
        <p:nvPr/>
      </p:nvGrpSpPr>
      <p:grpSpPr>
        <a:xfrm>
          <a:off x="0" y="0"/>
          <a:ext cx="0" cy="0"/>
          <a:chOff x="0" y="0"/>
          <a:chExt cx="0" cy="0"/>
        </a:xfrm>
      </p:grpSpPr>
      <p:sp>
        <p:nvSpPr>
          <p:cNvPr id="6" name="Title"/>
          <p:cNvSpPr>
            <a:spLocks noGrp="1"/>
          </p:cNvSpPr>
          <p:nvPr>
            <p:ph type="title"/>
          </p:nvPr>
        </p:nvSpPr>
        <p:spPr>
          <a:xfrm>
            <a:off x="304800" y="762001"/>
            <a:ext cx="8534400" cy="990600"/>
          </a:xfrm>
          <a:prstGeom prst="rect">
            <a:avLst/>
          </a:prstGeom>
        </p:spPr>
        <p:txBody>
          <a:bodyPr/>
          <a:lstStyle>
            <a:lvl1pPr>
              <a:defRPr sz="4000">
                <a:solidFill>
                  <a:schemeClr val="accent1"/>
                </a:solidFill>
                <a:latin typeface="Times New Roman" charset="0"/>
                <a:ea typeface="Times New Roman" charset="0"/>
                <a:cs typeface="Times New Roman" charset="0"/>
              </a:defRPr>
            </a:lvl1pPr>
          </a:lstStyle>
          <a:p>
            <a:r>
              <a:rPr lang="en-US" dirty="0" smtClean="0"/>
              <a:t>Click to edit Master title style</a:t>
            </a:r>
            <a:endParaRPr lang="en-US" dirty="0"/>
          </a:p>
        </p:txBody>
      </p:sp>
      <p:sp>
        <p:nvSpPr>
          <p:cNvPr id="10" name="COBNL"/>
          <p:cNvSpPr>
            <a:spLocks noGrp="1"/>
          </p:cNvSpPr>
          <p:nvPr>
            <p:ph sz="quarter" idx="14" hasCustomPrompt="1"/>
          </p:nvPr>
        </p:nvSpPr>
        <p:spPr>
          <a:xfrm>
            <a:off x="304800" y="1752600"/>
            <a:ext cx="8534400" cy="4114800"/>
          </a:xfrm>
          <a:prstGeom prst="rect">
            <a:avLst/>
          </a:prstGeom>
        </p:spPr>
        <p:txBody>
          <a:bodyPr/>
          <a:lstStyle>
            <a:lvl1pPr marL="803275" indent="-803275">
              <a:buNone/>
              <a:tabLst/>
              <a:defRPr sz="2800" b="0" i="0" baseline="0">
                <a:latin typeface="Times New Roman" charset="0"/>
                <a:ea typeface="Times New Roman" charset="0"/>
                <a:cs typeface="Times New Roman" charset="0"/>
              </a:defRPr>
            </a:lvl1pPr>
          </a:lstStyle>
          <a:p>
            <a:pPr lvl="0"/>
            <a:r>
              <a:rPr lang="en-US" dirty="0" smtClean="0"/>
              <a:t>1.1	This Is a Sample Outline for One-Column and Double-numbered</a:t>
            </a:r>
            <a:endParaRPr lang="en-US" dirty="0"/>
          </a:p>
          <a:p>
            <a:pPr lvl="0"/>
            <a:r>
              <a:rPr lang="en-US" dirty="0" smtClean="0"/>
              <a:t>1.2	It is One-column Only</a:t>
            </a:r>
          </a:p>
          <a:p>
            <a:pPr lvl="0"/>
            <a:r>
              <a:rPr lang="en-US" dirty="0" smtClean="0"/>
              <a:t>1.3	This Outline Has No Sub-lists</a:t>
            </a:r>
          </a:p>
          <a:p>
            <a:pPr lvl="0"/>
            <a:r>
              <a:rPr lang="en-US" dirty="0" smtClean="0"/>
              <a:t>1.4	This List Is Double-numbered</a:t>
            </a:r>
          </a:p>
          <a:p>
            <a:pPr lvl="0"/>
            <a:r>
              <a:rPr lang="en-US" dirty="0" smtClean="0"/>
              <a:t>1.5	The Outline Slide Has a Footer</a:t>
            </a:r>
          </a:p>
          <a:p>
            <a:pPr lvl="0"/>
            <a:r>
              <a:rPr lang="en-US" dirty="0" smtClean="0"/>
              <a:t>10.6	Outline Items Usually Have No Ending Punctuation</a:t>
            </a:r>
          </a:p>
        </p:txBody>
      </p:sp>
      <p:sp>
        <p:nvSpPr>
          <p:cNvPr id="8" name="Slide Number Placeholder 7"/>
          <p:cNvSpPr>
            <a:spLocks noGrp="1"/>
          </p:cNvSpPr>
          <p:nvPr>
            <p:ph type="sldNum" sz="quarter" idx="16"/>
          </p:nvPr>
        </p:nvSpPr>
        <p:spPr/>
        <p:txBody>
          <a:bodyPr/>
          <a:lstStyle>
            <a:lvl1pPr>
              <a:defRPr>
                <a:latin typeface="Times New Roman" charset="0"/>
                <a:ea typeface="Times New Roman" charset="0"/>
                <a:cs typeface="Times New Roman" charset="0"/>
              </a:defRPr>
            </a:lvl1pPr>
          </a:lstStyle>
          <a:p>
            <a:fld id="{67B19427-F580-D146-B60E-4CADEE75497F}" type="slidenum">
              <a:rPr lang="en-US" smtClean="0"/>
              <a:pPr/>
              <a:t>‹#›</a:t>
            </a:fld>
            <a:endParaRPr lang="en-US" dirty="0"/>
          </a:p>
        </p:txBody>
      </p:sp>
      <p:sp>
        <p:nvSpPr>
          <p:cNvPr id="2" name="Footer Placeholder 1"/>
          <p:cNvSpPr>
            <a:spLocks noGrp="1"/>
          </p:cNvSpPr>
          <p:nvPr>
            <p:ph type="ftr" sz="quarter" idx="15"/>
          </p:nvPr>
        </p:nvSpPr>
        <p:spPr/>
        <p:txBody>
          <a:bodyPr/>
          <a:lstStyle>
            <a:lvl1pPr>
              <a:defRPr>
                <a:latin typeface="Times New Roman" charset="0"/>
                <a:ea typeface="Times New Roman" charset="0"/>
                <a:cs typeface="Times New Roman" charset="0"/>
              </a:defRPr>
            </a:lvl1pPr>
          </a:lstStyle>
          <a:p>
            <a:r>
              <a:rPr lang="en-IN" dirty="0" smtClean="0"/>
              <a:t>Copyright ©2018 John Wiley &amp; Sons, Inc.</a:t>
            </a:r>
            <a:endParaRPr lang="en-US" dirty="0" smtClean="0"/>
          </a:p>
        </p:txBody>
      </p:sp>
    </p:spTree>
    <p:extLst>
      <p:ext uri="{BB962C8B-B14F-4D97-AF65-F5344CB8AC3E}">
        <p14:creationId xmlns:p14="http://schemas.microsoft.com/office/powerpoint/2010/main" val="112357254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hapter Outline: Version D">
    <p:spTree>
      <p:nvGrpSpPr>
        <p:cNvPr id="1" name=""/>
        <p:cNvGrpSpPr/>
        <p:nvPr/>
      </p:nvGrpSpPr>
      <p:grpSpPr>
        <a:xfrm>
          <a:off x="0" y="0"/>
          <a:ext cx="0" cy="0"/>
          <a:chOff x="0" y="0"/>
          <a:chExt cx="0" cy="0"/>
        </a:xfrm>
      </p:grpSpPr>
      <p:sp>
        <p:nvSpPr>
          <p:cNvPr id="6" name="Title"/>
          <p:cNvSpPr>
            <a:spLocks noGrp="1"/>
          </p:cNvSpPr>
          <p:nvPr>
            <p:ph type="title"/>
          </p:nvPr>
        </p:nvSpPr>
        <p:spPr>
          <a:xfrm>
            <a:off x="304800" y="762001"/>
            <a:ext cx="8534400" cy="990600"/>
          </a:xfrm>
          <a:prstGeom prst="rect">
            <a:avLst/>
          </a:prstGeom>
        </p:spPr>
        <p:txBody>
          <a:bodyPr/>
          <a:lstStyle>
            <a:lvl1pPr>
              <a:defRPr sz="4000">
                <a:solidFill>
                  <a:schemeClr val="accent1"/>
                </a:solidFill>
                <a:latin typeface="Times New Roman" charset="0"/>
                <a:ea typeface="Times New Roman" charset="0"/>
                <a:cs typeface="Times New Roman" charset="0"/>
              </a:defRPr>
            </a:lvl1pPr>
          </a:lstStyle>
          <a:p>
            <a:r>
              <a:rPr lang="en-US" dirty="0" smtClean="0"/>
              <a:t>Click to edit Master title style</a:t>
            </a:r>
            <a:endParaRPr lang="en-US" dirty="0"/>
          </a:p>
        </p:txBody>
      </p:sp>
      <p:sp>
        <p:nvSpPr>
          <p:cNvPr id="8" name="COBBL"/>
          <p:cNvSpPr>
            <a:spLocks noGrp="1"/>
          </p:cNvSpPr>
          <p:nvPr>
            <p:ph sz="quarter" idx="12" hasCustomPrompt="1"/>
          </p:nvPr>
        </p:nvSpPr>
        <p:spPr>
          <a:xfrm>
            <a:off x="304800" y="1752600"/>
            <a:ext cx="8534400" cy="4495800"/>
          </a:xfrm>
          <a:prstGeom prst="rect">
            <a:avLst/>
          </a:prstGeom>
        </p:spPr>
        <p:txBody>
          <a:bodyPr/>
          <a:lstStyle>
            <a:lvl1pPr marL="292608" marR="0" indent="-292608" algn="l" defTabSz="914400" rtl="0" eaLnBrk="1" fontAlgn="auto" latinLnBrk="0" hangingPunct="1">
              <a:lnSpc>
                <a:spcPct val="90000"/>
              </a:lnSpc>
              <a:spcBef>
                <a:spcPts val="1000"/>
              </a:spcBef>
              <a:spcAft>
                <a:spcPts val="0"/>
              </a:spcAft>
              <a:buClr>
                <a:schemeClr val="accent2"/>
              </a:buClr>
              <a:buSzTx/>
              <a:buFont typeface="Arial"/>
              <a:buChar char="•"/>
              <a:tabLst/>
              <a:defRPr sz="2800" b="0" i="0" baseline="0">
                <a:latin typeface="Times New Roman" charset="0"/>
                <a:ea typeface="Times New Roman" charset="0"/>
                <a:cs typeface="Times New Roman" charset="0"/>
              </a:defRPr>
            </a:lvl1pPr>
            <a:lvl2pPr marL="621792" marR="0" indent="-320040" algn="l" defTabSz="914400" rtl="0" eaLnBrk="1" fontAlgn="auto" latinLnBrk="0" hangingPunct="1">
              <a:lnSpc>
                <a:spcPct val="90000"/>
              </a:lnSpc>
              <a:spcBef>
                <a:spcPts val="500"/>
              </a:spcBef>
              <a:spcAft>
                <a:spcPts val="0"/>
              </a:spcAft>
              <a:buClr>
                <a:schemeClr val="accent2"/>
              </a:buClr>
              <a:buSzPct val="80000"/>
              <a:buFont typeface="Courier New" charset="0"/>
              <a:buChar char="o"/>
              <a:tabLst/>
              <a:defRPr sz="2400" b="0" i="0" baseline="0">
                <a:latin typeface="Times New Roman" charset="0"/>
                <a:ea typeface="Times New Roman" charset="0"/>
                <a:cs typeface="Times New Roman" charset="0"/>
              </a:defRPr>
            </a:lvl2pPr>
            <a:lvl3pPr>
              <a:defRPr sz="2800" b="0" i="0">
                <a:latin typeface="Source Sans Pro" charset="0"/>
                <a:ea typeface="Source Sans Pro" charset="0"/>
                <a:cs typeface="Source Sans Pro" charset="0"/>
              </a:defRPr>
            </a:lvl3pPr>
            <a:lvl4pPr>
              <a:defRPr sz="2800" b="0" i="0">
                <a:latin typeface="Source Sans Pro" charset="0"/>
                <a:ea typeface="Source Sans Pro" charset="0"/>
                <a:cs typeface="Source Sans Pro" charset="0"/>
              </a:defRPr>
            </a:lvl4pPr>
            <a:lvl5pPr>
              <a:defRPr sz="2800" b="0" i="0">
                <a:latin typeface="Source Sans Pro" charset="0"/>
                <a:ea typeface="Source Sans Pro" charset="0"/>
                <a:cs typeface="Source Sans Pro" charset="0"/>
              </a:defRPr>
            </a:lvl5pPr>
          </a:lstStyle>
          <a:p>
            <a:pPr lvl="0"/>
            <a:r>
              <a:rPr lang="en-US" dirty="0" smtClean="0"/>
              <a:t>This Is a Sample Outline for 1-Column </a:t>
            </a:r>
          </a:p>
          <a:p>
            <a:pPr lvl="1"/>
            <a:r>
              <a:rPr lang="en-US" dirty="0" smtClean="0"/>
              <a:t>It Has H2s</a:t>
            </a:r>
          </a:p>
          <a:p>
            <a:pPr lvl="0"/>
            <a:r>
              <a:rPr lang="en-US" dirty="0" smtClean="0"/>
              <a:t>It Is One-column Only</a:t>
            </a:r>
          </a:p>
          <a:p>
            <a:pPr lvl="1"/>
            <a:r>
              <a:rPr lang="en-US" dirty="0" smtClean="0"/>
              <a:t>It Will Probably Not Have Art</a:t>
            </a:r>
          </a:p>
          <a:p>
            <a:pPr lvl="0"/>
            <a:r>
              <a:rPr lang="en-US" dirty="0" smtClean="0"/>
              <a:t>This Is a Bulleted List</a:t>
            </a:r>
          </a:p>
          <a:p>
            <a:pPr lvl="1"/>
            <a:r>
              <a:rPr lang="en-US" dirty="0" smtClean="0"/>
              <a:t>Make Sure That Any Links Included Here, for Any Reason, Have Descriptive Hyperlinks</a:t>
            </a:r>
          </a:p>
          <a:p>
            <a:pPr lvl="0"/>
            <a:r>
              <a:rPr lang="en-US" dirty="0" smtClean="0"/>
              <a:t>Outline Items Usually Have No Ending Punctuation</a:t>
            </a:r>
          </a:p>
          <a:p>
            <a:pPr lvl="1"/>
            <a:r>
              <a:rPr lang="en-US" dirty="0" smtClean="0"/>
              <a:t>There is a Footer</a:t>
            </a:r>
          </a:p>
        </p:txBody>
      </p:sp>
      <p:sp>
        <p:nvSpPr>
          <p:cNvPr id="4" name="Slide Number Placeholder 3"/>
          <p:cNvSpPr>
            <a:spLocks noGrp="1"/>
          </p:cNvSpPr>
          <p:nvPr>
            <p:ph type="sldNum" sz="quarter" idx="11"/>
          </p:nvPr>
        </p:nvSpPr>
        <p:spPr/>
        <p:txBody>
          <a:bodyPr/>
          <a:lstStyle>
            <a:lvl1pPr>
              <a:defRPr>
                <a:latin typeface="Times New Roman" charset="0"/>
                <a:ea typeface="Times New Roman" charset="0"/>
                <a:cs typeface="Times New Roman" charset="0"/>
              </a:defRPr>
            </a:lvl1pPr>
          </a:lstStyle>
          <a:p>
            <a:fld id="{67B19427-F580-D146-B60E-4CADEE75497F}" type="slidenum">
              <a:rPr lang="en-US" smtClean="0"/>
              <a:pPr/>
              <a:t>‹#›</a:t>
            </a:fld>
            <a:endParaRPr lang="en-US" dirty="0"/>
          </a:p>
        </p:txBody>
      </p:sp>
      <p:sp>
        <p:nvSpPr>
          <p:cNvPr id="3" name="Footer Placeholder 2"/>
          <p:cNvSpPr>
            <a:spLocks noGrp="1"/>
          </p:cNvSpPr>
          <p:nvPr>
            <p:ph type="ftr" sz="quarter" idx="10"/>
          </p:nvPr>
        </p:nvSpPr>
        <p:spPr/>
        <p:txBody>
          <a:bodyPr/>
          <a:lstStyle>
            <a:lvl1pPr>
              <a:defRPr>
                <a:latin typeface="Times New Roman" charset="0"/>
                <a:ea typeface="Times New Roman" charset="0"/>
                <a:cs typeface="Times New Roman" charset="0"/>
              </a:defRPr>
            </a:lvl1pPr>
          </a:lstStyle>
          <a:p>
            <a:r>
              <a:rPr lang="en-IN" dirty="0" smtClean="0"/>
              <a:t>Copyright ©2018 John Wiley &amp; Sons, Inc.</a:t>
            </a:r>
            <a:endParaRPr lang="en-US" dirty="0" smtClean="0"/>
          </a:p>
        </p:txBody>
      </p:sp>
    </p:spTree>
    <p:extLst>
      <p:ext uri="{BB962C8B-B14F-4D97-AF65-F5344CB8AC3E}">
        <p14:creationId xmlns:p14="http://schemas.microsoft.com/office/powerpoint/2010/main" val="83790933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hapter Outline: Version E1 (single#)">
    <p:spTree>
      <p:nvGrpSpPr>
        <p:cNvPr id="1" name=""/>
        <p:cNvGrpSpPr/>
        <p:nvPr/>
      </p:nvGrpSpPr>
      <p:grpSpPr>
        <a:xfrm>
          <a:off x="0" y="0"/>
          <a:ext cx="0" cy="0"/>
          <a:chOff x="0" y="0"/>
          <a:chExt cx="0" cy="0"/>
        </a:xfrm>
      </p:grpSpPr>
      <p:sp>
        <p:nvSpPr>
          <p:cNvPr id="7" name="Title"/>
          <p:cNvSpPr>
            <a:spLocks noGrp="1"/>
          </p:cNvSpPr>
          <p:nvPr>
            <p:ph type="title"/>
          </p:nvPr>
        </p:nvSpPr>
        <p:spPr>
          <a:xfrm>
            <a:off x="304800" y="762001"/>
            <a:ext cx="8534400" cy="990600"/>
          </a:xfrm>
          <a:prstGeom prst="rect">
            <a:avLst/>
          </a:prstGeom>
        </p:spPr>
        <p:txBody>
          <a:bodyPr/>
          <a:lstStyle>
            <a:lvl1pPr>
              <a:defRPr sz="4000">
                <a:solidFill>
                  <a:schemeClr val="accent1"/>
                </a:solidFill>
                <a:latin typeface="Times New Roman" charset="0"/>
                <a:ea typeface="Times New Roman" charset="0"/>
                <a:cs typeface="Times New Roman" charset="0"/>
              </a:defRPr>
            </a:lvl1pPr>
          </a:lstStyle>
          <a:p>
            <a:r>
              <a:rPr lang="en-US" dirty="0" smtClean="0"/>
              <a:t>Click to edit Master title style</a:t>
            </a:r>
            <a:endParaRPr lang="en-US" dirty="0"/>
          </a:p>
        </p:txBody>
      </p:sp>
      <p:sp>
        <p:nvSpPr>
          <p:cNvPr id="6" name="COBNL"/>
          <p:cNvSpPr>
            <a:spLocks noGrp="1"/>
          </p:cNvSpPr>
          <p:nvPr>
            <p:ph sz="quarter" idx="14" hasCustomPrompt="1"/>
          </p:nvPr>
        </p:nvSpPr>
        <p:spPr>
          <a:xfrm>
            <a:off x="304800" y="1752600"/>
            <a:ext cx="8534400" cy="4419600"/>
          </a:xfrm>
          <a:prstGeom prst="rect">
            <a:avLst/>
          </a:prstGeom>
        </p:spPr>
        <p:txBody>
          <a:bodyPr/>
          <a:lstStyle>
            <a:lvl1pPr marL="465138" indent="-465138">
              <a:buClr>
                <a:schemeClr val="accent2"/>
              </a:buClr>
              <a:buFont typeface="+mj-lt"/>
              <a:buAutoNum type="arabicPeriod"/>
              <a:tabLst/>
              <a:defRPr sz="2800" b="0" i="0" baseline="0">
                <a:latin typeface="Times New Roman" charset="0"/>
                <a:ea typeface="Times New Roman" charset="0"/>
                <a:cs typeface="Times New Roman" charset="0"/>
              </a:defRPr>
            </a:lvl1pPr>
            <a:lvl2pPr marL="803275" indent="-282575">
              <a:buClr>
                <a:schemeClr val="accent2"/>
              </a:buClr>
              <a:tabLst/>
              <a:defRPr sz="2400" b="0" i="0" baseline="0">
                <a:latin typeface="Times New Roman" charset="0"/>
                <a:ea typeface="Times New Roman" charset="0"/>
                <a:cs typeface="Times New Roman" charset="0"/>
              </a:defRPr>
            </a:lvl2pPr>
            <a:lvl3pPr marL="803275" marR="0" indent="-282575" algn="l" defTabSz="914400" rtl="0" eaLnBrk="1" fontAlgn="auto" latinLnBrk="0" hangingPunct="1">
              <a:lnSpc>
                <a:spcPct val="90000"/>
              </a:lnSpc>
              <a:spcBef>
                <a:spcPts val="500"/>
              </a:spcBef>
              <a:spcAft>
                <a:spcPts val="0"/>
              </a:spcAft>
              <a:buClrTx/>
              <a:buSzTx/>
              <a:buFont typeface="Arial"/>
              <a:buChar char="•"/>
              <a:tabLst/>
              <a:defRPr sz="2400" b="0" i="0">
                <a:solidFill>
                  <a:schemeClr val="accent2"/>
                </a:solidFill>
                <a:latin typeface="Times New Roman" charset="0"/>
                <a:ea typeface="Times New Roman" charset="0"/>
                <a:cs typeface="Times New Roman" charset="0"/>
              </a:defRPr>
            </a:lvl3pPr>
          </a:lstStyle>
          <a:p>
            <a:pPr lvl="0"/>
            <a:r>
              <a:rPr lang="en-US" dirty="0" smtClean="0"/>
              <a:t>This Is a Sample Outline for One-Column and single number</a:t>
            </a:r>
          </a:p>
          <a:p>
            <a:pPr lvl="1"/>
            <a:r>
              <a:rPr lang="en-US" dirty="0" smtClean="0"/>
              <a:t>The H2 Level Does Not Have a Number</a:t>
            </a:r>
          </a:p>
          <a:p>
            <a:pPr lvl="2"/>
            <a:r>
              <a:rPr lang="en-US" dirty="0" smtClean="0"/>
              <a:t>One of the Subheadings May Be a Special Feature  </a:t>
            </a:r>
          </a:p>
          <a:p>
            <a:pPr lvl="0"/>
            <a:r>
              <a:rPr lang="en-US" dirty="0" smtClean="0"/>
              <a:t>This Outline Has Two Levels</a:t>
            </a:r>
          </a:p>
          <a:p>
            <a:pPr lvl="1"/>
            <a:r>
              <a:rPr lang="en-US" dirty="0" smtClean="0"/>
              <a:t>Outline Items Usually Have No Ending Punctuation</a:t>
            </a:r>
          </a:p>
          <a:p>
            <a:pPr marL="803275" marR="0" lvl="2" indent="-282575" algn="l" defTabSz="914400" rtl="0" eaLnBrk="1" fontAlgn="auto" latinLnBrk="0" hangingPunct="1">
              <a:lnSpc>
                <a:spcPct val="90000"/>
              </a:lnSpc>
              <a:spcBef>
                <a:spcPts val="500"/>
              </a:spcBef>
              <a:spcAft>
                <a:spcPts val="0"/>
              </a:spcAft>
              <a:buClrTx/>
              <a:buSzTx/>
              <a:buFont typeface="Arial"/>
              <a:buChar char="•"/>
              <a:tabLst/>
              <a:defRPr/>
            </a:pPr>
            <a:r>
              <a:rPr lang="en-US" dirty="0" smtClean="0"/>
              <a:t>Special Feature</a:t>
            </a:r>
          </a:p>
        </p:txBody>
      </p:sp>
      <p:sp>
        <p:nvSpPr>
          <p:cNvPr id="3" name="Slide Number Placeholder 2"/>
          <p:cNvSpPr>
            <a:spLocks noGrp="1"/>
          </p:cNvSpPr>
          <p:nvPr>
            <p:ph type="sldNum" sz="quarter" idx="10"/>
          </p:nvPr>
        </p:nvSpPr>
        <p:spPr/>
        <p:txBody>
          <a:bodyPr/>
          <a:lstStyle>
            <a:lvl1pPr>
              <a:defRPr>
                <a:latin typeface="Times New Roman" charset="0"/>
                <a:ea typeface="Times New Roman" charset="0"/>
                <a:cs typeface="Times New Roman" charset="0"/>
              </a:defRPr>
            </a:lvl1pPr>
          </a:lstStyle>
          <a:p>
            <a:fld id="{67B19427-F580-D146-B60E-4CADEE75497F}" type="slidenum">
              <a:rPr lang="en-US" smtClean="0"/>
              <a:pPr/>
              <a:t>‹#›</a:t>
            </a:fld>
            <a:endParaRPr lang="en-US" dirty="0"/>
          </a:p>
        </p:txBody>
      </p:sp>
      <p:sp>
        <p:nvSpPr>
          <p:cNvPr id="4" name="Footer Placeholder 3"/>
          <p:cNvSpPr>
            <a:spLocks noGrp="1"/>
          </p:cNvSpPr>
          <p:nvPr>
            <p:ph type="ftr" sz="quarter" idx="11"/>
          </p:nvPr>
        </p:nvSpPr>
        <p:spPr/>
        <p:txBody>
          <a:bodyPr/>
          <a:lstStyle>
            <a:lvl1pPr>
              <a:defRPr>
                <a:latin typeface="Times New Roman" charset="0"/>
                <a:ea typeface="Times New Roman" charset="0"/>
                <a:cs typeface="Times New Roman" charset="0"/>
              </a:defRPr>
            </a:lvl1pPr>
          </a:lstStyle>
          <a:p>
            <a:r>
              <a:rPr lang="en-IN" dirty="0" smtClean="0"/>
              <a:t>Copyright ©2018 John Wiley &amp; Sons, Inc.</a:t>
            </a:r>
            <a:endParaRPr lang="en-US" dirty="0" smtClean="0"/>
          </a:p>
        </p:txBody>
      </p:sp>
    </p:spTree>
    <p:extLst>
      <p:ext uri="{BB962C8B-B14F-4D97-AF65-F5344CB8AC3E}">
        <p14:creationId xmlns:p14="http://schemas.microsoft.com/office/powerpoint/2010/main" val="1263432289"/>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theme" Target="../theme/theme2.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5" Type="http://schemas.openxmlformats.org/officeDocument/2006/relationships/theme" Target="../theme/theme4.xml"/><Relationship Id="rId4" Type="http://schemas.openxmlformats.org/officeDocument/2006/relationships/slideLayout" Target="../slideLayouts/slideLayout21.xml"/></Relationships>
</file>

<file path=ppt/slideMasters/_rels/slideMaster5.xml.rels><?xml version="1.0" encoding="UTF-8" standalone="yes"?>
<Relationships xmlns="http://schemas.openxmlformats.org/package/2006/relationships"><Relationship Id="rId3" Type="http://schemas.openxmlformats.org/officeDocument/2006/relationships/theme" Target="../theme/theme5.xml"/><Relationship Id="rId2" Type="http://schemas.openxmlformats.org/officeDocument/2006/relationships/slideLayout" Target="../slideLayouts/slideLayout23.xml"/><Relationship Id="rId1" Type="http://schemas.openxmlformats.org/officeDocument/2006/relationships/slideLayout" Target="../slideLayouts/slideLayout22.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slideLayout" Target="../slideLayouts/slideLayout36.xml"/><Relationship Id="rId18" Type="http://schemas.openxmlformats.org/officeDocument/2006/relationships/theme" Target="../theme/theme6.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17" Type="http://schemas.openxmlformats.org/officeDocument/2006/relationships/slideLayout" Target="../slideLayouts/slideLayout40.xml"/><Relationship Id="rId2" Type="http://schemas.openxmlformats.org/officeDocument/2006/relationships/slideLayout" Target="../slideLayouts/slideLayout25.xml"/><Relationship Id="rId16" Type="http://schemas.openxmlformats.org/officeDocument/2006/relationships/slideLayout" Target="../slideLayouts/slideLayout39.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5" Type="http://schemas.openxmlformats.org/officeDocument/2006/relationships/slideLayout" Target="../slideLayouts/slideLayout3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slideLayout" Target="../slideLayouts/slideLayout37.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2" Type="http://schemas.openxmlformats.org/officeDocument/2006/relationships/slideLayout" Target="../slideLayouts/slideLayout42.xml"/><Relationship Id="rId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3048000"/>
            <a:ext cx="9144000"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93880275"/>
      </p:ext>
    </p:extLst>
  </p:cSld>
  <p:clrMap bg1="lt1" tx1="dk1" bg2="lt2" tx2="dk2" accent1="accent1" accent2="accent2" accent3="accent3" accent4="accent4" accent5="accent5" accent6="accent6" hlink="hlink" folHlink="folHlink"/>
  <p:sldLayoutIdLst>
    <p:sldLayoutId id="2147483940" r:id="rId1"/>
    <p:sldLayoutId id="2147483941" r:id="rId2"/>
    <p:sldLayoutId id="2147484003" r:id="rId3"/>
  </p:sldLayoutIdLst>
  <p:timing>
    <p:tnLst>
      <p:par>
        <p:cTn id="1" dur="indefinite" restart="never" nodeType="tmRoot"/>
      </p:par>
    </p:tnLst>
  </p:timing>
  <p:hf hdr="0" dt="0"/>
  <p:txStyles>
    <p:titleStyle>
      <a:lvl1pPr algn="ctr" defTabSz="914400" rtl="0" eaLnBrk="1" latinLnBrk="0" hangingPunct="1">
        <a:lnSpc>
          <a:spcPct val="90000"/>
        </a:lnSpc>
        <a:spcBef>
          <a:spcPct val="0"/>
        </a:spcBef>
        <a:buNone/>
        <a:defRPr sz="1100" kern="1200">
          <a:solidFill>
            <a:schemeClr val="tx1"/>
          </a:solidFill>
          <a:latin typeface="Source Sans Pro" charset="0"/>
          <a:ea typeface="Source Sans Pro" charset="0"/>
          <a:cs typeface="Source Sans Pro"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762000"/>
            <a:ext cx="8534400" cy="990600"/>
          </a:xfrm>
          <a:prstGeom prst="rect">
            <a:avLst/>
          </a:prstGeom>
        </p:spPr>
        <p:txBody>
          <a:bodyPr vert="horz" lIns="91440" tIns="45720" rIns="91440" bIns="45720" rtlCol="0" anchor="t">
            <a:normAutofit/>
          </a:bodyPr>
          <a:lstStyle/>
          <a:p>
            <a:r>
              <a:rPr lang="en-US" dirty="0" smtClean="0"/>
              <a:t>Click to edit Master title style</a:t>
            </a:r>
            <a:endParaRPr lang="en-US" dirty="0"/>
          </a:p>
        </p:txBody>
      </p:sp>
      <p:sp>
        <p:nvSpPr>
          <p:cNvPr id="16" name="Rectangle 15"/>
          <p:cNvSpPr/>
          <p:nvPr userDrawn="1"/>
        </p:nvSpPr>
        <p:spPr>
          <a:xfrm>
            <a:off x="0" y="0"/>
            <a:ext cx="9144000"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userDrawn="1"/>
        </p:nvCxnSpPr>
        <p:spPr>
          <a:xfrm>
            <a:off x="0" y="6324600"/>
            <a:ext cx="91440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6" name="Slide Number Placeholder 5"/>
          <p:cNvSpPr>
            <a:spLocks noGrp="1"/>
          </p:cNvSpPr>
          <p:nvPr>
            <p:ph type="sldNum" sz="quarter" idx="4"/>
          </p:nvPr>
        </p:nvSpPr>
        <p:spPr>
          <a:xfrm>
            <a:off x="6457950" y="6356350"/>
            <a:ext cx="2381250" cy="365125"/>
          </a:xfrm>
          <a:prstGeom prst="rect">
            <a:avLst/>
          </a:prstGeom>
        </p:spPr>
        <p:txBody>
          <a:bodyPr vert="horz" lIns="91440" tIns="45720" rIns="91440" bIns="45720" rtlCol="0" anchor="ctr"/>
          <a:lstStyle>
            <a:lvl1pPr algn="r">
              <a:defRPr sz="1200" b="0" i="0">
                <a:solidFill>
                  <a:schemeClr val="tx1">
                    <a:tint val="75000"/>
                  </a:schemeClr>
                </a:solidFill>
                <a:latin typeface="Source Sans Pro" charset="0"/>
                <a:ea typeface="Source Sans Pro" charset="0"/>
                <a:cs typeface="Source Sans Pro" charset="0"/>
              </a:defRPr>
            </a:lvl1pPr>
          </a:lstStyle>
          <a:p>
            <a:fld id="{67B19427-F580-D146-B60E-4CADEE75497F}" type="slidenum">
              <a:rPr lang="en-US" smtClean="0"/>
              <a:pPr/>
              <a:t>‹#›</a:t>
            </a:fld>
            <a:endParaRPr lang="en-US" dirty="0"/>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b="0" i="0">
                <a:solidFill>
                  <a:schemeClr val="tx1">
                    <a:tint val="75000"/>
                  </a:schemeClr>
                </a:solidFill>
                <a:latin typeface="Times New Roman" charset="0"/>
                <a:ea typeface="Times New Roman" charset="0"/>
                <a:cs typeface="Times New Roman" charset="0"/>
              </a:defRPr>
            </a:lvl1pPr>
          </a:lstStyle>
          <a:p>
            <a:r>
              <a:rPr lang="en-IN" dirty="0" smtClean="0"/>
              <a:t>Copyright ©2018 John Wiley &amp; Sons, Inc.</a:t>
            </a:r>
            <a:endParaRPr lang="en-US" dirty="0" smtClean="0"/>
          </a:p>
        </p:txBody>
      </p:sp>
    </p:spTree>
    <p:extLst>
      <p:ext uri="{BB962C8B-B14F-4D97-AF65-F5344CB8AC3E}">
        <p14:creationId xmlns:p14="http://schemas.microsoft.com/office/powerpoint/2010/main" val="1611586285"/>
      </p:ext>
    </p:extLst>
  </p:cSld>
  <p:clrMap bg1="lt1" tx1="dk1" bg2="lt2" tx2="dk2" accent1="accent1" accent2="accent2" accent3="accent3" accent4="accent4" accent5="accent5" accent6="accent6" hlink="hlink" folHlink="folHlink"/>
  <p:sldLayoutIdLst>
    <p:sldLayoutId id="2147483937" r:id="rId1"/>
    <p:sldLayoutId id="2147483942" r:id="rId2"/>
    <p:sldLayoutId id="2147483956" r:id="rId3"/>
    <p:sldLayoutId id="2147483955" r:id="rId4"/>
    <p:sldLayoutId id="2147483957" r:id="rId5"/>
    <p:sldLayoutId id="2147483959" r:id="rId6"/>
    <p:sldLayoutId id="2147483958" r:id="rId7"/>
    <p:sldLayoutId id="2147483960" r:id="rId8"/>
    <p:sldLayoutId id="2147483961" r:id="rId9"/>
    <p:sldLayoutId id="2147483962" r:id="rId10"/>
    <p:sldLayoutId id="2147483963" r:id="rId11"/>
    <p:sldLayoutId id="2147484011" r:id="rId12"/>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400" b="1" i="0" kern="1200">
          <a:solidFill>
            <a:schemeClr val="accent1"/>
          </a:solidFill>
          <a:latin typeface="Times New Roman" charset="0"/>
          <a:ea typeface="Times New Roman" charset="0"/>
          <a:cs typeface="Times New Roman"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762001"/>
            <a:ext cx="8534400" cy="1066800"/>
          </a:xfrm>
          <a:prstGeom prst="rect">
            <a:avLst/>
          </a:prstGeom>
        </p:spPr>
        <p:txBody>
          <a:bodyPr vert="horz" lIns="91440" tIns="45720" rIns="91440" bIns="45720" rtlCol="0" anchor="t">
            <a:normAutofit/>
          </a:bodyPr>
          <a:lstStyle/>
          <a:p>
            <a:r>
              <a:rPr lang="en-US" dirty="0" smtClean="0"/>
              <a:t>Click to edit Master title style</a:t>
            </a:r>
            <a:endParaRPr lang="en-US" dirty="0"/>
          </a:p>
        </p:txBody>
      </p:sp>
      <p:sp>
        <p:nvSpPr>
          <p:cNvPr id="7" name="Rectangle 6"/>
          <p:cNvSpPr/>
          <p:nvPr userDrawn="1"/>
        </p:nvSpPr>
        <p:spPr>
          <a:xfrm>
            <a:off x="0" y="0"/>
            <a:ext cx="9144000"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p:nvPr userDrawn="1"/>
        </p:nvCxnSpPr>
        <p:spPr>
          <a:xfrm>
            <a:off x="0" y="6324600"/>
            <a:ext cx="91440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6457950" y="6356350"/>
            <a:ext cx="2381250" cy="365125"/>
          </a:xfrm>
          <a:prstGeom prst="rect">
            <a:avLst/>
          </a:prstGeom>
        </p:spPr>
        <p:txBody>
          <a:bodyPr vert="horz" lIns="91440" tIns="45720" rIns="91440" bIns="45720" rtlCol="0" anchor="ctr"/>
          <a:lstStyle>
            <a:lvl1pPr algn="r">
              <a:defRPr sz="1200" b="0" i="0">
                <a:solidFill>
                  <a:schemeClr val="tx1">
                    <a:tint val="75000"/>
                  </a:schemeClr>
                </a:solidFill>
                <a:latin typeface="Times New Roman" charset="0"/>
                <a:ea typeface="Times New Roman" charset="0"/>
                <a:cs typeface="Times New Roman" charset="0"/>
              </a:defRPr>
            </a:lvl1pPr>
          </a:lstStyle>
          <a:p>
            <a:fld id="{67B19427-F580-D146-B60E-4CADEE75497F}" type="slidenum">
              <a:rPr lang="en-US" smtClean="0"/>
              <a:pPr/>
              <a:t>‹#›</a:t>
            </a:fld>
            <a:endParaRPr lang="en-US" dirty="0"/>
          </a:p>
        </p:txBody>
      </p:sp>
      <p:sp>
        <p:nvSpPr>
          <p:cNvPr id="10"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b="0" i="0">
                <a:solidFill>
                  <a:schemeClr val="tx1">
                    <a:tint val="75000"/>
                  </a:schemeClr>
                </a:solidFill>
                <a:latin typeface="Times New Roman" charset="0"/>
                <a:ea typeface="Times New Roman" charset="0"/>
                <a:cs typeface="Times New Roman" charset="0"/>
              </a:defRPr>
            </a:lvl1pPr>
          </a:lstStyle>
          <a:p>
            <a:r>
              <a:rPr lang="en-IN" dirty="0" smtClean="0"/>
              <a:t>Copyright ©2018 John Wiley &amp; Sons, Inc.</a:t>
            </a:r>
            <a:endParaRPr lang="en-US" dirty="0" smtClean="0"/>
          </a:p>
        </p:txBody>
      </p:sp>
    </p:spTree>
    <p:extLst>
      <p:ext uri="{BB962C8B-B14F-4D97-AF65-F5344CB8AC3E}">
        <p14:creationId xmlns:p14="http://schemas.microsoft.com/office/powerpoint/2010/main" val="1811935529"/>
      </p:ext>
    </p:extLst>
  </p:cSld>
  <p:clrMap bg1="lt1" tx1="dk1" bg2="lt2" tx2="dk2" accent1="accent1" accent2="accent2" accent3="accent3" accent4="accent4" accent5="accent5" accent6="accent6" hlink="hlink" folHlink="folHlink"/>
  <p:sldLayoutIdLst>
    <p:sldLayoutId id="2147483944" r:id="rId1"/>
    <p:sldLayoutId id="2147483964" r:id="rId2"/>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000" b="0" i="0" kern="1200">
          <a:solidFill>
            <a:schemeClr val="accent2"/>
          </a:solidFill>
          <a:latin typeface="Times New Roman" charset="0"/>
          <a:ea typeface="Times New Roman" charset="0"/>
          <a:cs typeface="Times New Roman"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762001"/>
            <a:ext cx="8534400" cy="1066800"/>
          </a:xfrm>
          <a:prstGeom prst="rect">
            <a:avLst/>
          </a:prstGeom>
        </p:spPr>
        <p:txBody>
          <a:bodyPr vert="horz" lIns="91440" tIns="45720" rIns="91440" bIns="45720" rtlCol="0" anchor="t">
            <a:normAutofit/>
          </a:bodyPr>
          <a:lstStyle/>
          <a:p>
            <a:r>
              <a:rPr lang="en-US" dirty="0" smtClean="0"/>
              <a:t>Click to edit Master title style</a:t>
            </a:r>
            <a:endParaRPr lang="en-US" dirty="0"/>
          </a:p>
        </p:txBody>
      </p:sp>
      <p:sp>
        <p:nvSpPr>
          <p:cNvPr id="7" name="Rectangle 6"/>
          <p:cNvSpPr/>
          <p:nvPr userDrawn="1"/>
        </p:nvSpPr>
        <p:spPr>
          <a:xfrm>
            <a:off x="0" y="0"/>
            <a:ext cx="9144000"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p:nvPr userDrawn="1"/>
        </p:nvCxnSpPr>
        <p:spPr>
          <a:xfrm>
            <a:off x="0" y="6324600"/>
            <a:ext cx="91440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6457950" y="6356350"/>
            <a:ext cx="2381250" cy="365125"/>
          </a:xfrm>
          <a:prstGeom prst="rect">
            <a:avLst/>
          </a:prstGeom>
        </p:spPr>
        <p:txBody>
          <a:bodyPr vert="horz" lIns="91440" tIns="45720" rIns="91440" bIns="45720" rtlCol="0" anchor="ctr"/>
          <a:lstStyle>
            <a:lvl1pPr algn="r">
              <a:defRPr sz="1200" b="0" i="0">
                <a:solidFill>
                  <a:schemeClr val="tx1">
                    <a:tint val="75000"/>
                  </a:schemeClr>
                </a:solidFill>
                <a:latin typeface="Times New Roman" charset="0"/>
                <a:ea typeface="Times New Roman" charset="0"/>
                <a:cs typeface="Times New Roman" charset="0"/>
              </a:defRPr>
            </a:lvl1pPr>
          </a:lstStyle>
          <a:p>
            <a:fld id="{67B19427-F580-D146-B60E-4CADEE75497F}" type="slidenum">
              <a:rPr lang="en-US" smtClean="0"/>
              <a:pPr/>
              <a:t>‹#›</a:t>
            </a:fld>
            <a:endParaRPr lang="en-US" dirty="0"/>
          </a:p>
        </p:txBody>
      </p:sp>
      <p:sp>
        <p:nvSpPr>
          <p:cNvPr id="10"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b="0" i="0">
                <a:solidFill>
                  <a:schemeClr val="tx1">
                    <a:tint val="75000"/>
                  </a:schemeClr>
                </a:solidFill>
                <a:latin typeface="Times New Roman" charset="0"/>
                <a:ea typeface="Times New Roman" charset="0"/>
                <a:cs typeface="Times New Roman" charset="0"/>
              </a:defRPr>
            </a:lvl1pPr>
          </a:lstStyle>
          <a:p>
            <a:r>
              <a:rPr lang="en-IN" dirty="0" smtClean="0"/>
              <a:t>Copyright ©2018 John Wiley &amp; Sons, Inc.</a:t>
            </a:r>
            <a:endParaRPr lang="en-US" dirty="0" smtClean="0"/>
          </a:p>
        </p:txBody>
      </p:sp>
    </p:spTree>
    <p:extLst>
      <p:ext uri="{BB962C8B-B14F-4D97-AF65-F5344CB8AC3E}">
        <p14:creationId xmlns:p14="http://schemas.microsoft.com/office/powerpoint/2010/main" val="332194706"/>
      </p:ext>
    </p:extLst>
  </p:cSld>
  <p:clrMap bg1="lt1" tx1="dk1" bg2="lt2" tx2="dk2" accent1="accent1" accent2="accent2" accent3="accent3" accent4="accent4" accent5="accent5" accent6="accent6" hlink="hlink" folHlink="folHlink"/>
  <p:sldLayoutIdLst>
    <p:sldLayoutId id="2147483966" r:id="rId1"/>
    <p:sldLayoutId id="2147483994" r:id="rId2"/>
    <p:sldLayoutId id="2147483967" r:id="rId3"/>
    <p:sldLayoutId id="2147483997" r:id="rId4"/>
  </p:sldLayoutIdLst>
  <p:hf hdr="0" dt="0"/>
  <p:txStyles>
    <p:titleStyle>
      <a:lvl1pPr algn="l" defTabSz="914400" rtl="0" eaLnBrk="1" latinLnBrk="0" hangingPunct="1">
        <a:lnSpc>
          <a:spcPct val="90000"/>
        </a:lnSpc>
        <a:spcBef>
          <a:spcPct val="0"/>
        </a:spcBef>
        <a:buNone/>
        <a:defRPr sz="4000" b="1" i="0" kern="1200">
          <a:solidFill>
            <a:schemeClr val="accent1"/>
          </a:solidFill>
          <a:latin typeface="Times New Roman" charset="0"/>
          <a:ea typeface="Times New Roman" charset="0"/>
          <a:cs typeface="Times New Roman"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762001"/>
            <a:ext cx="8534400" cy="1066799"/>
          </a:xfrm>
          <a:prstGeom prst="rect">
            <a:avLst/>
          </a:prstGeom>
        </p:spPr>
        <p:txBody>
          <a:bodyPr vert="horz" lIns="91440" tIns="45720" rIns="91440" bIns="45720" rtlCol="0" anchor="t">
            <a:normAutofit/>
          </a:bodyPr>
          <a:lstStyle/>
          <a:p>
            <a:r>
              <a:rPr lang="en-US" dirty="0" smtClean="0"/>
              <a:t>Click to edit Master title style</a:t>
            </a:r>
            <a:endParaRPr lang="en-US" dirty="0"/>
          </a:p>
        </p:txBody>
      </p:sp>
      <p:sp>
        <p:nvSpPr>
          <p:cNvPr id="7" name="Rectangle 6"/>
          <p:cNvSpPr/>
          <p:nvPr userDrawn="1"/>
        </p:nvSpPr>
        <p:spPr>
          <a:xfrm>
            <a:off x="0" y="0"/>
            <a:ext cx="9144000"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p:nvPr userDrawn="1"/>
        </p:nvCxnSpPr>
        <p:spPr>
          <a:xfrm>
            <a:off x="0" y="6324600"/>
            <a:ext cx="91440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6457950" y="6356350"/>
            <a:ext cx="2381250" cy="365125"/>
          </a:xfrm>
          <a:prstGeom prst="rect">
            <a:avLst/>
          </a:prstGeom>
        </p:spPr>
        <p:txBody>
          <a:bodyPr vert="horz" lIns="91440" tIns="45720" rIns="91440" bIns="45720" rtlCol="0" anchor="ctr"/>
          <a:lstStyle>
            <a:lvl1pPr algn="r">
              <a:defRPr sz="1200" b="0" i="0">
                <a:solidFill>
                  <a:schemeClr val="tx1">
                    <a:tint val="75000"/>
                  </a:schemeClr>
                </a:solidFill>
                <a:latin typeface="Times New Roman" charset="0"/>
                <a:ea typeface="Times New Roman" charset="0"/>
                <a:cs typeface="Times New Roman" charset="0"/>
              </a:defRPr>
            </a:lvl1pPr>
          </a:lstStyle>
          <a:p>
            <a:fld id="{67B19427-F580-D146-B60E-4CADEE75497F}" type="slidenum">
              <a:rPr lang="en-US" smtClean="0"/>
              <a:pPr/>
              <a:t>‹#›</a:t>
            </a:fld>
            <a:endParaRPr lang="en-US" dirty="0"/>
          </a:p>
        </p:txBody>
      </p:sp>
      <p:sp>
        <p:nvSpPr>
          <p:cNvPr id="10"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b="0" i="0">
                <a:solidFill>
                  <a:schemeClr val="tx1">
                    <a:tint val="75000"/>
                  </a:schemeClr>
                </a:solidFill>
                <a:latin typeface="Times New Roman" charset="0"/>
                <a:ea typeface="Times New Roman" charset="0"/>
                <a:cs typeface="Times New Roman" charset="0"/>
              </a:defRPr>
            </a:lvl1pPr>
          </a:lstStyle>
          <a:p>
            <a:r>
              <a:rPr lang="en-IN" dirty="0" smtClean="0"/>
              <a:t>Copyright ©2018 John Wiley &amp; Sons, Inc.</a:t>
            </a:r>
            <a:endParaRPr lang="en-US" dirty="0" smtClean="0"/>
          </a:p>
        </p:txBody>
      </p:sp>
    </p:spTree>
    <p:extLst>
      <p:ext uri="{BB962C8B-B14F-4D97-AF65-F5344CB8AC3E}">
        <p14:creationId xmlns:p14="http://schemas.microsoft.com/office/powerpoint/2010/main" val="1616953850"/>
      </p:ext>
    </p:extLst>
  </p:cSld>
  <p:clrMap bg1="lt1" tx1="dk1" bg2="lt2" tx2="dk2" accent1="accent1" accent2="accent2" accent3="accent3" accent4="accent4" accent5="accent5" accent6="accent6" hlink="hlink" folHlink="folHlink"/>
  <p:sldLayoutIdLst>
    <p:sldLayoutId id="2147483969" r:id="rId1"/>
    <p:sldLayoutId id="2147483970" r:id="rId2"/>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000" b="0" i="0" kern="1200">
          <a:solidFill>
            <a:schemeClr val="accent1"/>
          </a:solidFill>
          <a:latin typeface="Times New Roman" charset="0"/>
          <a:ea typeface="Times New Roman" charset="0"/>
          <a:cs typeface="Times New Roman"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762001"/>
            <a:ext cx="8534400" cy="990600"/>
          </a:xfrm>
          <a:prstGeom prst="rect">
            <a:avLst/>
          </a:prstGeom>
        </p:spPr>
        <p:txBody>
          <a:bodyPr vert="horz" lIns="91440" tIns="45720" rIns="91440" bIns="45720" rtlCol="0" anchor="t">
            <a:normAutofit/>
          </a:bodyPr>
          <a:lstStyle/>
          <a:p>
            <a:r>
              <a:rPr lang="en-US" dirty="0" smtClean="0"/>
              <a:t>Click to edit Master title style</a:t>
            </a:r>
            <a:endParaRPr lang="en-US" dirty="0"/>
          </a:p>
        </p:txBody>
      </p:sp>
      <p:sp>
        <p:nvSpPr>
          <p:cNvPr id="7" name="Rectangle 6"/>
          <p:cNvSpPr/>
          <p:nvPr userDrawn="1"/>
        </p:nvSpPr>
        <p:spPr>
          <a:xfrm>
            <a:off x="0" y="0"/>
            <a:ext cx="9144000"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p:nvPr userDrawn="1"/>
        </p:nvCxnSpPr>
        <p:spPr>
          <a:xfrm>
            <a:off x="0" y="6324600"/>
            <a:ext cx="9144000"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6457950" y="6356350"/>
            <a:ext cx="2381250" cy="365125"/>
          </a:xfrm>
          <a:prstGeom prst="rect">
            <a:avLst/>
          </a:prstGeom>
        </p:spPr>
        <p:txBody>
          <a:bodyPr vert="horz" lIns="91440" tIns="45720" rIns="91440" bIns="45720" rtlCol="0" anchor="ctr"/>
          <a:lstStyle>
            <a:lvl1pPr algn="r">
              <a:defRPr sz="1200" b="0" i="0">
                <a:solidFill>
                  <a:schemeClr val="tx1">
                    <a:tint val="75000"/>
                  </a:schemeClr>
                </a:solidFill>
                <a:latin typeface="Times New Roman" charset="0"/>
                <a:ea typeface="Times New Roman" charset="0"/>
                <a:cs typeface="Times New Roman" charset="0"/>
              </a:defRPr>
            </a:lvl1pPr>
          </a:lstStyle>
          <a:p>
            <a:fld id="{67B19427-F580-D146-B60E-4CADEE75497F}" type="slidenum">
              <a:rPr lang="en-US" smtClean="0"/>
              <a:pPr/>
              <a:t>‹#›</a:t>
            </a:fld>
            <a:endParaRPr lang="en-US" dirty="0"/>
          </a:p>
        </p:txBody>
      </p:sp>
      <p:sp>
        <p:nvSpPr>
          <p:cNvPr id="10"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b="0" i="0">
                <a:solidFill>
                  <a:schemeClr val="tx1">
                    <a:tint val="75000"/>
                  </a:schemeClr>
                </a:solidFill>
                <a:latin typeface="Times New Roman" charset="0"/>
                <a:ea typeface="Times New Roman" charset="0"/>
                <a:cs typeface="Times New Roman" charset="0"/>
              </a:defRPr>
            </a:lvl1pPr>
          </a:lstStyle>
          <a:p>
            <a:r>
              <a:rPr lang="en-IN" dirty="0" smtClean="0"/>
              <a:t>Copyright ©2018 John Wiley &amp; Sons, Inc.</a:t>
            </a:r>
            <a:endParaRPr lang="en-US" dirty="0" smtClean="0"/>
          </a:p>
        </p:txBody>
      </p:sp>
    </p:spTree>
    <p:extLst>
      <p:ext uri="{BB962C8B-B14F-4D97-AF65-F5344CB8AC3E}">
        <p14:creationId xmlns:p14="http://schemas.microsoft.com/office/powerpoint/2010/main" val="302625734"/>
      </p:ext>
    </p:extLst>
  </p:cSld>
  <p:clrMap bg1="lt1" tx1="dk1" bg2="lt2" tx2="dk2" accent1="accent1" accent2="accent2" accent3="accent3" accent4="accent4" accent5="accent5" accent6="accent6" hlink="hlink" folHlink="folHlink"/>
  <p:sldLayoutIdLst>
    <p:sldLayoutId id="2147483972" r:id="rId1"/>
    <p:sldLayoutId id="2147483995" r:id="rId2"/>
    <p:sldLayoutId id="2147483993" r:id="rId3"/>
    <p:sldLayoutId id="2147483973" r:id="rId4"/>
    <p:sldLayoutId id="2147484006" r:id="rId5"/>
    <p:sldLayoutId id="2147484009" r:id="rId6"/>
    <p:sldLayoutId id="2147484010" r:id="rId7"/>
    <p:sldLayoutId id="2147484008" r:id="rId8"/>
    <p:sldLayoutId id="2147484004" r:id="rId9"/>
    <p:sldLayoutId id="2147484007" r:id="rId10"/>
    <p:sldLayoutId id="2147484005" r:id="rId11"/>
    <p:sldLayoutId id="2147483990" r:id="rId12"/>
    <p:sldLayoutId id="2147483974" r:id="rId13"/>
    <p:sldLayoutId id="2147483992" r:id="rId14"/>
    <p:sldLayoutId id="2147483975" r:id="rId15"/>
    <p:sldLayoutId id="2147483991" r:id="rId16"/>
    <p:sldLayoutId id="2147484012" r:id="rId17"/>
  </p:sldLayoutIdLst>
  <p:timing>
    <p:tnLst>
      <p:par>
        <p:cTn id="1" dur="indefinite" restart="never" nodeType="tmRoot"/>
      </p:par>
    </p:tnLst>
  </p:timing>
  <p:hf hdr="0" dt="0"/>
  <p:txStyles>
    <p:titleStyle>
      <a:lvl1pPr algn="l" defTabSz="914400" rtl="0" eaLnBrk="1" latinLnBrk="0" hangingPunct="1">
        <a:lnSpc>
          <a:spcPct val="90000"/>
        </a:lnSpc>
        <a:spcBef>
          <a:spcPct val="0"/>
        </a:spcBef>
        <a:buNone/>
        <a:defRPr sz="4000" b="0" i="0" kern="1200">
          <a:solidFill>
            <a:schemeClr val="accent1"/>
          </a:solidFill>
          <a:latin typeface="Times New Roman" charset="0"/>
          <a:ea typeface="Times New Roman" charset="0"/>
          <a:cs typeface="Times New Roman"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latin typeface="Times New Roman" charset="0"/>
                <a:ea typeface="Times New Roman" charset="0"/>
                <a:cs typeface="Times New Roman" charset="0"/>
              </a:defRPr>
            </a:lvl1pPr>
          </a:lstStyle>
          <a:p>
            <a:r>
              <a:rPr lang="en-IN" dirty="0" smtClean="0"/>
              <a:t>Copyright ©2018 John Wiley &amp; Sons, Inc.</a:t>
            </a:r>
            <a:endParaRPr lang="en-US" dirty="0" smtClean="0"/>
          </a:p>
        </p:txBody>
      </p:sp>
      <p:sp>
        <p:nvSpPr>
          <p:cNvPr id="6" name="Slide Number Placeholder 5"/>
          <p:cNvSpPr>
            <a:spLocks noGrp="1"/>
          </p:cNvSpPr>
          <p:nvPr>
            <p:ph type="sldNum" sz="quarter" idx="4"/>
          </p:nvPr>
        </p:nvSpPr>
        <p:spPr>
          <a:xfrm>
            <a:off x="6457950" y="6356350"/>
            <a:ext cx="2457450" cy="365125"/>
          </a:xfrm>
          <a:prstGeom prst="rect">
            <a:avLst/>
          </a:prstGeom>
        </p:spPr>
        <p:txBody>
          <a:bodyPr vert="horz" lIns="91440" tIns="45720" rIns="91440" bIns="45720" rtlCol="0" anchor="ctr"/>
          <a:lstStyle>
            <a:lvl1pPr algn="r">
              <a:defRPr sz="1200">
                <a:solidFill>
                  <a:schemeClr val="tx1">
                    <a:tint val="75000"/>
                  </a:schemeClr>
                </a:solidFill>
                <a:latin typeface="Times New Roman" charset="0"/>
                <a:ea typeface="Times New Roman" charset="0"/>
                <a:cs typeface="Times New Roman" charset="0"/>
              </a:defRPr>
            </a:lvl1pPr>
          </a:lstStyle>
          <a:p>
            <a:fld id="{43DD970A-8A59-5645-997B-8F1EF841716D}" type="slidenum">
              <a:rPr lang="en-US" smtClean="0"/>
              <a:pPr/>
              <a:t>‹#›</a:t>
            </a:fld>
            <a:endParaRPr lang="en-US" dirty="0"/>
          </a:p>
        </p:txBody>
      </p:sp>
      <p:sp>
        <p:nvSpPr>
          <p:cNvPr id="7" name="Rectangle 6"/>
          <p:cNvSpPr/>
          <p:nvPr userDrawn="1"/>
        </p:nvSpPr>
        <p:spPr>
          <a:xfrm>
            <a:off x="0" y="0"/>
            <a:ext cx="9144000" cy="4572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p:nvPr userDrawn="1"/>
        </p:nvCxnSpPr>
        <p:spPr>
          <a:xfrm>
            <a:off x="0" y="6324600"/>
            <a:ext cx="9144000"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9740712"/>
      </p:ext>
    </p:extLst>
  </p:cSld>
  <p:clrMap bg1="lt1" tx1="dk1" bg2="lt2" tx2="dk2" accent1="accent1" accent2="accent2" accent3="accent3" accent4="accent4" accent5="accent5" accent6="accent6" hlink="hlink" folHlink="folHlink"/>
  <p:sldLayoutIdLst>
    <p:sldLayoutId id="2147483988" r:id="rId1"/>
    <p:sldLayoutId id="2147483978" r:id="rId2"/>
  </p:sldLayoutIdLst>
  <p:hf hdr="0" dt="0"/>
  <p:txStyles>
    <p:titleStyle>
      <a:lvl1pPr algn="l" defTabSz="914400" rtl="0" eaLnBrk="1" latinLnBrk="0" hangingPunct="1">
        <a:lnSpc>
          <a:spcPct val="90000"/>
        </a:lnSpc>
        <a:spcBef>
          <a:spcPct val="0"/>
        </a:spcBef>
        <a:buNone/>
        <a:defRPr sz="1600" b="0" i="0" kern="1200">
          <a:solidFill>
            <a:schemeClr val="tx1"/>
          </a:solidFill>
          <a:latin typeface="STIX" charset="0"/>
          <a:ea typeface="STIX" charset="0"/>
          <a:cs typeface="STIX" charset="0"/>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8.xml"/><Relationship Id="rId1" Type="http://schemas.openxmlformats.org/officeDocument/2006/relationships/vmlDrawing" Target="../drawings/vmlDrawing1.vml"/><Relationship Id="rId4" Type="http://schemas.openxmlformats.org/officeDocument/2006/relationships/image" Target="../media/image10.wmf"/></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9.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30.xml"/><Relationship Id="rId1" Type="http://schemas.openxmlformats.org/officeDocument/2006/relationships/vmlDrawing" Target="../drawings/vmlDrawing2.vml"/><Relationship Id="rId6" Type="http://schemas.openxmlformats.org/officeDocument/2006/relationships/image" Target="../media/image13.wmf"/><Relationship Id="rId5" Type="http://schemas.openxmlformats.org/officeDocument/2006/relationships/oleObject" Target="../embeddings/oleObject3.bin"/><Relationship Id="rId4" Type="http://schemas.openxmlformats.org/officeDocument/2006/relationships/image" Target="../media/image12.wmf"/></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7.xml"/></Relationships>
</file>

<file path=ppt/slides/_rels/slide39.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4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5.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3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51.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4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30.xml"/></Relationships>
</file>

<file path=ppt/slides/_rels/slide54.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7.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p:cNvSpPr>
            <a:spLocks noGrp="1"/>
          </p:cNvSpPr>
          <p:nvPr>
            <p:ph type="title"/>
          </p:nvPr>
        </p:nvSpPr>
        <p:spPr>
          <a:xfrm>
            <a:off x="152400" y="228601"/>
            <a:ext cx="8839200" cy="929640"/>
          </a:xfrm>
        </p:spPr>
        <p:txBody>
          <a:bodyPr/>
          <a:lstStyle/>
          <a:p>
            <a:r>
              <a:rPr lang="en-US" dirty="0"/>
              <a:t>Managerial Accounting</a:t>
            </a:r>
          </a:p>
        </p:txBody>
      </p:sp>
      <p:sp>
        <p:nvSpPr>
          <p:cNvPr id="3" name="Edition"/>
          <p:cNvSpPr>
            <a:spLocks noGrp="1"/>
          </p:cNvSpPr>
          <p:nvPr>
            <p:ph sz="quarter" idx="22"/>
          </p:nvPr>
        </p:nvSpPr>
        <p:spPr>
          <a:xfrm>
            <a:off x="152400" y="1386840"/>
            <a:ext cx="8839200" cy="457200"/>
          </a:xfrm>
        </p:spPr>
        <p:txBody>
          <a:bodyPr/>
          <a:lstStyle/>
          <a:p>
            <a:r>
              <a:rPr lang="en-IN" sz="2900" b="1" dirty="0">
                <a:solidFill>
                  <a:schemeClr val="tx1"/>
                </a:solidFill>
              </a:rPr>
              <a:t>Eighth</a:t>
            </a:r>
            <a:r>
              <a:rPr lang="en-US" sz="2900" b="1" dirty="0" smtClean="0">
                <a:solidFill>
                  <a:schemeClr val="tx1"/>
                </a:solidFill>
                <a:latin typeface="Times New Roman" panose="02020603050405020304" pitchFamily="18" charset="0"/>
                <a:cs typeface="Times New Roman" panose="02020603050405020304" pitchFamily="18" charset="0"/>
              </a:rPr>
              <a:t> Edition</a:t>
            </a:r>
            <a:endParaRPr lang="en-US" sz="2900" b="1" dirty="0">
              <a:solidFill>
                <a:schemeClr val="tx1"/>
              </a:solidFill>
              <a:latin typeface="Times New Roman" panose="02020603050405020304" pitchFamily="18" charset="0"/>
              <a:cs typeface="Times New Roman" panose="02020603050405020304" pitchFamily="18" charset="0"/>
            </a:endParaRPr>
          </a:p>
        </p:txBody>
      </p:sp>
      <p:sp>
        <p:nvSpPr>
          <p:cNvPr id="4" name="Author"/>
          <p:cNvSpPr>
            <a:spLocks noGrp="1"/>
          </p:cNvSpPr>
          <p:nvPr>
            <p:ph sz="quarter" idx="21"/>
          </p:nvPr>
        </p:nvSpPr>
        <p:spPr>
          <a:xfrm>
            <a:off x="152400" y="2155199"/>
            <a:ext cx="8839200" cy="435601"/>
          </a:xfrm>
        </p:spPr>
        <p:txBody>
          <a:bodyPr/>
          <a:lstStyle/>
          <a:p>
            <a:r>
              <a:rPr lang="en-US" sz="2800" dirty="0" smtClean="0">
                <a:solidFill>
                  <a:schemeClr val="accent2"/>
                </a:solidFill>
              </a:rPr>
              <a:t>Weygandt </a:t>
            </a:r>
            <a:r>
              <a:rPr lang="en-US" dirty="0">
                <a:solidFill>
                  <a:schemeClr val="accent2"/>
                </a:solidFill>
                <a:ea typeface="STIX" charset="0"/>
                <a:cs typeface="STIX" charset="0"/>
              </a:rPr>
              <a:t>●</a:t>
            </a:r>
            <a:r>
              <a:rPr lang="en-US" sz="2800" dirty="0" smtClean="0">
                <a:solidFill>
                  <a:schemeClr val="accent2"/>
                </a:solidFill>
              </a:rPr>
              <a:t> Kimmel </a:t>
            </a:r>
            <a:r>
              <a:rPr lang="en-US" dirty="0">
                <a:solidFill>
                  <a:schemeClr val="accent2"/>
                </a:solidFill>
                <a:ea typeface="STIX" charset="0"/>
                <a:cs typeface="STIX" charset="0"/>
              </a:rPr>
              <a:t>●</a:t>
            </a:r>
            <a:r>
              <a:rPr lang="en-US" sz="2800" dirty="0" smtClean="0">
                <a:solidFill>
                  <a:schemeClr val="accent2"/>
                </a:solidFill>
              </a:rPr>
              <a:t> </a:t>
            </a:r>
            <a:r>
              <a:rPr lang="en-US" sz="2800" dirty="0">
                <a:solidFill>
                  <a:schemeClr val="accent2"/>
                </a:solidFill>
              </a:rPr>
              <a:t>Kieso</a:t>
            </a:r>
          </a:p>
        </p:txBody>
      </p:sp>
      <p:sp>
        <p:nvSpPr>
          <p:cNvPr id="5" name="CN"/>
          <p:cNvSpPr>
            <a:spLocks noGrp="1"/>
          </p:cNvSpPr>
          <p:nvPr>
            <p:ph sz="quarter" idx="19"/>
          </p:nvPr>
        </p:nvSpPr>
        <p:spPr>
          <a:xfrm>
            <a:off x="152400" y="3604593"/>
            <a:ext cx="8839200" cy="685800"/>
          </a:xfrm>
        </p:spPr>
        <p:txBody>
          <a:bodyPr/>
          <a:lstStyle/>
          <a:p>
            <a:r>
              <a:rPr lang="en-US" altLang="en-US" dirty="0" smtClean="0">
                <a:latin typeface="Times New Roman" panose="02020603050405020304" pitchFamily="18" charset="0"/>
                <a:cs typeface="Times New Roman" panose="02020603050405020304" pitchFamily="18" charset="0"/>
              </a:rPr>
              <a:t>Chapter 2</a:t>
            </a:r>
            <a:endParaRPr lang="en-US" altLang="en-US" dirty="0">
              <a:latin typeface="Times New Roman" panose="02020603050405020304" pitchFamily="18" charset="0"/>
              <a:cs typeface="Times New Roman" panose="02020603050405020304" pitchFamily="18" charset="0"/>
            </a:endParaRPr>
          </a:p>
        </p:txBody>
      </p:sp>
      <p:sp>
        <p:nvSpPr>
          <p:cNvPr id="6" name="CT"/>
          <p:cNvSpPr>
            <a:spLocks noGrp="1"/>
          </p:cNvSpPr>
          <p:nvPr>
            <p:ph sz="quarter" idx="20"/>
          </p:nvPr>
        </p:nvSpPr>
        <p:spPr>
          <a:xfrm>
            <a:off x="152400" y="4419601"/>
            <a:ext cx="8839200" cy="990599"/>
          </a:xfrm>
        </p:spPr>
        <p:txBody>
          <a:bodyPr/>
          <a:lstStyle/>
          <a:p>
            <a:pPr>
              <a:spcBef>
                <a:spcPts val="0"/>
              </a:spcBef>
            </a:pPr>
            <a:r>
              <a:rPr lang="en-US" sz="4000" dirty="0"/>
              <a:t>Job Order Costing</a:t>
            </a:r>
          </a:p>
        </p:txBody>
      </p:sp>
      <p:sp>
        <p:nvSpPr>
          <p:cNvPr id="7" name="Content Placeholder 6"/>
          <p:cNvSpPr>
            <a:spLocks noGrp="1"/>
          </p:cNvSpPr>
          <p:nvPr>
            <p:ph sz="quarter" idx="23"/>
          </p:nvPr>
        </p:nvSpPr>
        <p:spPr>
          <a:xfrm>
            <a:off x="1600200" y="5943600"/>
            <a:ext cx="6172200" cy="685800"/>
          </a:xfrm>
        </p:spPr>
        <p:txBody>
          <a:bodyPr/>
          <a:lstStyle/>
          <a:p>
            <a:pPr marL="0" indent="0">
              <a:buNone/>
            </a:pPr>
            <a:r>
              <a:rPr lang="en-IN" sz="1200" dirty="0">
                <a:solidFill>
                  <a:schemeClr val="bg1"/>
                </a:solidFill>
                <a:latin typeface="Times New Roman" panose="02020603050405020304" pitchFamily="18" charset="0"/>
                <a:cs typeface="Times New Roman" panose="02020603050405020304" pitchFamily="18" charset="0"/>
              </a:rPr>
              <a:t>This slide deck contains animations. Please disable animations if they cause issues with your device</a:t>
            </a:r>
            <a:r>
              <a:rPr lang="en-IN" sz="1200" dirty="0" smtClean="0">
                <a:solidFill>
                  <a:schemeClr val="bg1"/>
                </a:solidFill>
                <a:latin typeface="Times New Roman" panose="02020603050405020304" pitchFamily="18" charset="0"/>
                <a:cs typeface="Times New Roman" panose="02020603050405020304" pitchFamily="18" charset="0"/>
              </a:rPr>
              <a:t>.</a:t>
            </a:r>
            <a:endParaRPr lang="en-IN" sz="1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219348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a:spLocks noGrp="1"/>
          </p:cNvSpPr>
          <p:nvPr>
            <p:ph type="title"/>
          </p:nvPr>
        </p:nvSpPr>
        <p:spPr>
          <a:xfrm>
            <a:off x="304800" y="762001"/>
            <a:ext cx="7848600" cy="1066799"/>
          </a:xfrm>
        </p:spPr>
        <p:txBody>
          <a:bodyPr>
            <a:normAutofit fontScale="90000"/>
          </a:bodyPr>
          <a:lstStyle/>
          <a:p>
            <a:r>
              <a:rPr lang="en-US" altLang="en-US" sz="4400" dirty="0">
                <a:latin typeface="Times New Roman" panose="02020603050405020304" pitchFamily="18" charset="0"/>
                <a:ea typeface="Source Sans Pro" charset="0"/>
                <a:cs typeface="Times New Roman" panose="02020603050405020304" pitchFamily="18" charset="0"/>
              </a:rPr>
              <a:t>Accumulating Manufacturing </a:t>
            </a:r>
            <a:r>
              <a:rPr lang="en-US" altLang="en-US" sz="4400" dirty="0" smtClean="0">
                <a:latin typeface="Times New Roman" panose="02020603050405020304" pitchFamily="18" charset="0"/>
                <a:ea typeface="Source Sans Pro" charset="0"/>
                <a:cs typeface="Times New Roman" panose="02020603050405020304" pitchFamily="18" charset="0"/>
              </a:rPr>
              <a:t>Costs </a:t>
            </a:r>
            <a:r>
              <a:rPr lang="en-US" altLang="en-US" sz="2700" b="0" dirty="0" smtClean="0">
                <a:latin typeface="Times New Roman" panose="02020603050405020304" pitchFamily="18" charset="0"/>
                <a:ea typeface="Source Sans Pro" charset="0"/>
                <a:cs typeface="Times New Roman" panose="02020603050405020304" pitchFamily="18" charset="0"/>
              </a:rPr>
              <a:t>(1 of 4)</a:t>
            </a:r>
            <a:endParaRPr lang="en-IN" sz="2700" b="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6"/>
          </p:nvPr>
        </p:nvSpPr>
        <p:spPr>
          <a:xfrm>
            <a:off x="304800" y="1972236"/>
            <a:ext cx="8686800" cy="2066364"/>
          </a:xfrm>
        </p:spPr>
        <p:txBody>
          <a:bodyPr/>
          <a:lstStyle/>
          <a:p>
            <a:pPr>
              <a:lnSpc>
                <a:spcPct val="100000"/>
              </a:lnSpc>
              <a:spcBef>
                <a:spcPts val="1200"/>
              </a:spcBef>
            </a:pPr>
            <a:r>
              <a:rPr lang="en-US" sz="2400" b="1" dirty="0"/>
              <a:t>Raw Material Costs</a:t>
            </a:r>
          </a:p>
          <a:p>
            <a:pPr>
              <a:lnSpc>
                <a:spcPct val="100000"/>
              </a:lnSpc>
              <a:spcBef>
                <a:spcPts val="1200"/>
              </a:spcBef>
            </a:pPr>
            <a:r>
              <a:rPr lang="en-US" sz="2400" dirty="0"/>
              <a:t>Wallace purchases 2,000 lithium batteries (Stock No. AA2746) at $5 per unit ($10,000) and 800 electronic modules (Stock No. AA2850) at $40 per unit ($32,000) for a total cost of $42,000 ($10,000 + $32,000). This purchase increases Raw Materials Inventory as shown</a:t>
            </a:r>
            <a:endParaRPr lang="en-US" altLang="en-US" sz="2400" dirty="0"/>
          </a:p>
        </p:txBody>
      </p:sp>
      <p:sp>
        <p:nvSpPr>
          <p:cNvPr id="15" name="Content Placeholder 14"/>
          <p:cNvSpPr>
            <a:spLocks noGrp="1"/>
          </p:cNvSpPr>
          <p:nvPr>
            <p:ph sz="quarter" idx="21"/>
          </p:nvPr>
        </p:nvSpPr>
        <p:spPr>
          <a:xfrm>
            <a:off x="4038600" y="4254210"/>
            <a:ext cx="2895600" cy="393990"/>
          </a:xfrm>
        </p:spPr>
        <p:txBody>
          <a:bodyPr/>
          <a:lstStyle/>
          <a:p>
            <a:r>
              <a:rPr lang="en-US" sz="2400" dirty="0" smtClean="0"/>
              <a:t>Manufacturing Costs</a:t>
            </a:r>
            <a:endParaRPr lang="en-US" sz="2400" dirty="0" smtClean="0">
              <a:solidFill>
                <a:srgbClr val="000000"/>
              </a:solidFill>
            </a:endParaRPr>
          </a:p>
        </p:txBody>
      </p:sp>
      <p:graphicFrame>
        <p:nvGraphicFramePr>
          <p:cNvPr id="16" name="Content Placeholder 15" descr="Table is accessible to screenreaders"/>
          <p:cNvGraphicFramePr>
            <a:graphicFrameLocks noGrp="1"/>
          </p:cNvGraphicFramePr>
          <p:nvPr>
            <p:ph sz="quarter" idx="20"/>
            <p:extLst>
              <p:ext uri="{D42A27DB-BD31-4B8C-83A1-F6EECF244321}">
                <p14:modId xmlns:p14="http://schemas.microsoft.com/office/powerpoint/2010/main" val="3609446"/>
              </p:ext>
            </p:extLst>
          </p:nvPr>
        </p:nvGraphicFramePr>
        <p:xfrm>
          <a:off x="304800" y="4754880"/>
          <a:ext cx="8534400" cy="1294553"/>
        </p:xfrm>
        <a:graphic>
          <a:graphicData uri="http://schemas.openxmlformats.org/drawingml/2006/table">
            <a:tbl>
              <a:tblPr firstRow="1" bandRow="1">
                <a:tableStyleId>{5C22544A-7EE6-4342-B048-85BDC9FD1C3A}</a:tableStyleId>
              </a:tblPr>
              <a:tblGrid>
                <a:gridCol w="2667000">
                  <a:extLst>
                    <a:ext uri="{9D8B030D-6E8A-4147-A177-3AD203B41FA5}">
                      <a16:colId xmlns:a16="http://schemas.microsoft.com/office/drawing/2014/main" val="3546973191"/>
                    </a:ext>
                  </a:extLst>
                </a:gridCol>
                <a:gridCol w="1981200">
                  <a:extLst>
                    <a:ext uri="{9D8B030D-6E8A-4147-A177-3AD203B41FA5}">
                      <a16:colId xmlns:a16="http://schemas.microsoft.com/office/drawing/2014/main" val="1260484750"/>
                    </a:ext>
                  </a:extLst>
                </a:gridCol>
                <a:gridCol w="1752600">
                  <a:extLst>
                    <a:ext uri="{9D8B030D-6E8A-4147-A177-3AD203B41FA5}">
                      <a16:colId xmlns:a16="http://schemas.microsoft.com/office/drawing/2014/main" val="2522491241"/>
                    </a:ext>
                  </a:extLst>
                </a:gridCol>
                <a:gridCol w="2133600">
                  <a:extLst>
                    <a:ext uri="{9D8B030D-6E8A-4147-A177-3AD203B41FA5}">
                      <a16:colId xmlns:a16="http://schemas.microsoft.com/office/drawing/2014/main" val="3962624050"/>
                    </a:ext>
                  </a:extLst>
                </a:gridCol>
              </a:tblGrid>
              <a:tr h="370840">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4233" marR="4233" marT="423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Raw Materials Inventory</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4233" marR="4233" marT="423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Factory Labor</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4233" marR="4233" marT="423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Manufacturing Overhead</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4233" marR="4233" marT="423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59132361"/>
                  </a:ext>
                </a:extLst>
              </a:tr>
              <a:tr h="370840">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Purchased raw materials (1)</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4233" marR="4233" marT="423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800" b="1" u="none" strike="noStrike" dirty="0" smtClean="0">
                          <a:solidFill>
                            <a:srgbClr val="990000"/>
                          </a:solidFill>
                          <a:effectLst/>
                          <a:latin typeface="Times New Roman" panose="02020603050405020304" pitchFamily="18" charset="0"/>
                          <a:cs typeface="Times New Roman" panose="02020603050405020304" pitchFamily="18" charset="0"/>
                        </a:rPr>
                        <a:t>+$42,000 </a:t>
                      </a:r>
                      <a:endParaRPr lang="en-US" sz="1800" b="1" i="0" u="none" strike="noStrike" dirty="0" smtClean="0">
                        <a:solidFill>
                          <a:srgbClr val="990000"/>
                        </a:solidFill>
                        <a:effectLst/>
                        <a:latin typeface="Times New Roman" panose="02020603050405020304" pitchFamily="18" charset="0"/>
                        <a:cs typeface="Times New Roman" panose="02020603050405020304" pitchFamily="18" charset="0"/>
                      </a:endParaRPr>
                    </a:p>
                  </a:txBody>
                  <a:tcPr marL="4233" marR="4233" marT="423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endParaRPr lang="en-US" sz="1800" b="1" i="0" u="none" strike="noStrike" dirty="0" smtClean="0">
                        <a:solidFill>
                          <a:srgbClr val="990000"/>
                        </a:solidFill>
                        <a:effectLst/>
                        <a:latin typeface="Times New Roman" panose="02020603050405020304" pitchFamily="18" charset="0"/>
                        <a:cs typeface="Times New Roman" panose="02020603050405020304" pitchFamily="18" charset="0"/>
                      </a:endParaRPr>
                    </a:p>
                  </a:txBody>
                  <a:tcPr marL="4233" marR="4233" marT="423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US"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233" marR="4233" marT="4233" marB="0"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74305502"/>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Balance</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  $42,000 </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IN" sz="1800" dirty="0">
                        <a:latin typeface="Times New Roman" panose="02020603050405020304" pitchFamily="18" charset="0"/>
                        <a:cs typeface="Times New Roman" panose="02020603050405020304" pitchFamily="18" charset="0"/>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29296844"/>
                  </a:ext>
                </a:extLst>
              </a:tr>
            </a:tbl>
          </a:graphicData>
        </a:graphic>
      </p:graphicFrame>
      <p:sp>
        <p:nvSpPr>
          <p:cNvPr id="8"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1</a:t>
            </a:r>
            <a:endParaRPr lang="en-IN" sz="1200" dirty="0"/>
          </a:p>
        </p:txBody>
      </p:sp>
      <p:sp>
        <p:nvSpPr>
          <p:cNvPr id="10" name="Slide Number Placeholder 9"/>
          <p:cNvSpPr>
            <a:spLocks noGrp="1"/>
          </p:cNvSpPr>
          <p:nvPr>
            <p:ph type="sldNum" sz="quarter" idx="10"/>
          </p:nvPr>
        </p:nvSpPr>
        <p:spPr/>
        <p:txBody>
          <a:bodyPr/>
          <a:lstStyle/>
          <a:p>
            <a:fld id="{67B19427-F580-D146-B60E-4CADEE75497F}" type="slidenum">
              <a:rPr lang="en-US" smtClean="0"/>
              <a:pPr/>
              <a:t>10</a:t>
            </a:fld>
            <a:endParaRPr lang="en-US" dirty="0"/>
          </a:p>
        </p:txBody>
      </p:sp>
      <p:sp>
        <p:nvSpPr>
          <p:cNvPr id="11" name="Footer Placeholder 10"/>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17110491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7086600" cy="1142999"/>
          </a:xfrm>
        </p:spPr>
        <p:txBody>
          <a:bodyPr>
            <a:normAutofit fontScale="90000"/>
          </a:bodyPr>
          <a:lstStyle/>
          <a:p>
            <a:r>
              <a:rPr lang="en-US" altLang="en-US" sz="4400" dirty="0">
                <a:latin typeface="Times New Roman" panose="02020603050405020304" pitchFamily="18" charset="0"/>
                <a:ea typeface="Source Sans Pro" charset="0"/>
                <a:cs typeface="Times New Roman" panose="02020603050405020304" pitchFamily="18" charset="0"/>
              </a:rPr>
              <a:t>Accumulating Manufacturing </a:t>
            </a:r>
            <a:r>
              <a:rPr lang="en-US" altLang="en-US" sz="4400" dirty="0" smtClean="0">
                <a:latin typeface="Times New Roman" panose="02020603050405020304" pitchFamily="18" charset="0"/>
                <a:ea typeface="Source Sans Pro" charset="0"/>
                <a:cs typeface="Times New Roman" panose="02020603050405020304" pitchFamily="18" charset="0"/>
              </a:rPr>
              <a:t>Costs </a:t>
            </a:r>
            <a:r>
              <a:rPr lang="en-US" altLang="en-US" sz="2700" b="0" dirty="0" smtClean="0">
                <a:latin typeface="Times New Roman" panose="02020603050405020304" pitchFamily="18" charset="0"/>
                <a:ea typeface="Source Sans Pro" charset="0"/>
                <a:cs typeface="Times New Roman" panose="02020603050405020304" pitchFamily="18" charset="0"/>
              </a:rPr>
              <a:t>(2 of 4)</a:t>
            </a:r>
            <a:endParaRPr lang="en-IN" sz="2700" b="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6"/>
          </p:nvPr>
        </p:nvSpPr>
        <p:spPr>
          <a:xfrm>
            <a:off x="304800" y="2209800"/>
            <a:ext cx="8534400" cy="3048000"/>
          </a:xfrm>
        </p:spPr>
        <p:txBody>
          <a:bodyPr/>
          <a:lstStyle/>
          <a:p>
            <a:pPr>
              <a:buClr>
                <a:srgbClr val="990000"/>
              </a:buClr>
            </a:pPr>
            <a:r>
              <a:rPr lang="en-US" altLang="en-US" b="1" dirty="0">
                <a:latin typeface="Times New Roman" panose="02020603050405020304" pitchFamily="18" charset="0"/>
                <a:cs typeface="Times New Roman" panose="02020603050405020304" pitchFamily="18" charset="0"/>
              </a:rPr>
              <a:t>Factory Labor Costs</a:t>
            </a:r>
          </a:p>
          <a:p>
            <a:pPr>
              <a:buClr>
                <a:srgbClr val="990000"/>
              </a:buClr>
            </a:pPr>
            <a:r>
              <a:rPr lang="en-US" altLang="en-US" b="1" dirty="0">
                <a:latin typeface="Times New Roman" panose="02020603050405020304" pitchFamily="18" charset="0"/>
                <a:cs typeface="Times New Roman" panose="02020603050405020304" pitchFamily="18" charset="0"/>
              </a:rPr>
              <a:t>Consists of three costs:</a:t>
            </a:r>
          </a:p>
          <a:p>
            <a:pPr marL="763200" lvl="1" indent="-403200">
              <a:spcBef>
                <a:spcPts val="1000"/>
              </a:spcBef>
              <a:buClr>
                <a:schemeClr val="accent2"/>
              </a:buClr>
              <a:buFont typeface="Comic Sans MS" pitchFamily="66" charset="0"/>
              <a:buAutoNum type="arabicPeriod"/>
            </a:pPr>
            <a:r>
              <a:rPr lang="en-US" altLang="en-US" sz="2800" dirty="0">
                <a:latin typeface="Times New Roman" panose="02020603050405020304" pitchFamily="18" charset="0"/>
                <a:cs typeface="Times New Roman" panose="02020603050405020304" pitchFamily="18" charset="0"/>
              </a:rPr>
              <a:t>Gross earnings of factory </a:t>
            </a:r>
            <a:r>
              <a:rPr lang="en-US" altLang="en-US" sz="2800" dirty="0" smtClean="0">
                <a:latin typeface="Times New Roman" panose="02020603050405020304" pitchFamily="18" charset="0"/>
                <a:cs typeface="Times New Roman" panose="02020603050405020304" pitchFamily="18" charset="0"/>
              </a:rPr>
              <a:t>workers</a:t>
            </a:r>
            <a:endParaRPr lang="en-US" altLang="en-US" sz="2800" dirty="0">
              <a:latin typeface="Times New Roman" panose="02020603050405020304" pitchFamily="18" charset="0"/>
              <a:cs typeface="Times New Roman" panose="02020603050405020304" pitchFamily="18" charset="0"/>
            </a:endParaRPr>
          </a:p>
          <a:p>
            <a:pPr marL="763200" lvl="1" indent="-403200">
              <a:spcBef>
                <a:spcPts val="1000"/>
              </a:spcBef>
              <a:buClr>
                <a:schemeClr val="accent2"/>
              </a:buClr>
              <a:buFont typeface="Comic Sans MS" pitchFamily="66" charset="0"/>
              <a:buAutoNum type="arabicPeriod"/>
            </a:pPr>
            <a:r>
              <a:rPr lang="en-US" altLang="en-US" sz="2800" dirty="0">
                <a:latin typeface="Times New Roman" panose="02020603050405020304" pitchFamily="18" charset="0"/>
                <a:cs typeface="Times New Roman" panose="02020603050405020304" pitchFamily="18" charset="0"/>
              </a:rPr>
              <a:t>Employer payroll taxes on these </a:t>
            </a:r>
            <a:r>
              <a:rPr lang="en-US" altLang="en-US" sz="2800" dirty="0" smtClean="0">
                <a:latin typeface="Times New Roman" panose="02020603050405020304" pitchFamily="18" charset="0"/>
                <a:cs typeface="Times New Roman" panose="02020603050405020304" pitchFamily="18" charset="0"/>
              </a:rPr>
              <a:t>earnings</a:t>
            </a:r>
            <a:endParaRPr lang="en-US" altLang="en-US" sz="2800" dirty="0">
              <a:latin typeface="Times New Roman" panose="02020603050405020304" pitchFamily="18" charset="0"/>
              <a:cs typeface="Times New Roman" panose="02020603050405020304" pitchFamily="18" charset="0"/>
            </a:endParaRPr>
          </a:p>
          <a:p>
            <a:pPr marL="763200" lvl="1" indent="-403200">
              <a:spcBef>
                <a:spcPts val="1000"/>
              </a:spcBef>
              <a:buClr>
                <a:schemeClr val="accent2"/>
              </a:buClr>
              <a:buFont typeface="Comic Sans MS" pitchFamily="66" charset="0"/>
              <a:buAutoNum type="arabicPeriod"/>
            </a:pPr>
            <a:r>
              <a:rPr lang="en-US" altLang="en-US" sz="2800" dirty="0">
                <a:latin typeface="Times New Roman" panose="02020603050405020304" pitchFamily="18" charset="0"/>
                <a:cs typeface="Times New Roman" panose="02020603050405020304" pitchFamily="18" charset="0"/>
              </a:rPr>
              <a:t>Fringe benefits </a:t>
            </a:r>
            <a:r>
              <a:rPr lang="en-US" sz="2800" dirty="0">
                <a:latin typeface="Times New Roman" panose="02020603050405020304" pitchFamily="18" charset="0"/>
                <a:cs typeface="Times New Roman" panose="02020603050405020304" pitchFamily="18" charset="0"/>
              </a:rPr>
              <a:t>(such as sick pay, pensions, and vacation pay) incurred</a:t>
            </a:r>
            <a:r>
              <a:rPr lang="en-US" altLang="en-US" sz="2800" dirty="0">
                <a:latin typeface="Times New Roman" panose="02020603050405020304" pitchFamily="18" charset="0"/>
                <a:cs typeface="Times New Roman" panose="02020603050405020304" pitchFamily="18" charset="0"/>
              </a:rPr>
              <a:t> by the </a:t>
            </a:r>
            <a:r>
              <a:rPr lang="en-US" altLang="en-US" sz="2800" dirty="0" smtClean="0">
                <a:latin typeface="Times New Roman" panose="02020603050405020304" pitchFamily="18" charset="0"/>
                <a:cs typeface="Times New Roman" panose="02020603050405020304" pitchFamily="18" charset="0"/>
              </a:rPr>
              <a:t>employer</a:t>
            </a:r>
            <a:endParaRPr lang="en-US" altLang="en-US" sz="2800"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1</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latin typeface="Times New Roman" panose="02020603050405020304" pitchFamily="18" charset="0"/>
                <a:cs typeface="Times New Roman" panose="02020603050405020304" pitchFamily="18" charset="0"/>
              </a:rPr>
              <a:pPr/>
              <a:t>11</a:t>
            </a:fld>
            <a:endParaRPr lang="en-US" dirty="0">
              <a:latin typeface="Times New Roman" panose="02020603050405020304" pitchFamily="18" charset="0"/>
              <a:cs typeface="Times New Roman" panose="02020603050405020304" pitchFamily="18" charset="0"/>
            </a:endParaRPr>
          </a:p>
        </p:txBody>
      </p:sp>
      <p:sp>
        <p:nvSpPr>
          <p:cNvPr id="5" name="Footer Placeholder 4"/>
          <p:cNvSpPr>
            <a:spLocks noGrp="1"/>
          </p:cNvSpPr>
          <p:nvPr>
            <p:ph type="ftr" sz="quarter" idx="11"/>
          </p:nvPr>
        </p:nvSpPr>
        <p:spPr/>
        <p:txBody>
          <a:bodyPr/>
          <a:lstStyle/>
          <a:p>
            <a:r>
              <a:rPr lang="en-IN" smtClean="0">
                <a:latin typeface="Times New Roman" panose="02020603050405020304" pitchFamily="18" charset="0"/>
                <a:cs typeface="Times New Roman" panose="02020603050405020304" pitchFamily="18" charset="0"/>
              </a:rPr>
              <a:t>Copyright ©2018 John Wiley &amp; Sons, Inc.</a:t>
            </a:r>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24732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304800" y="762000"/>
            <a:ext cx="7848600" cy="1066799"/>
          </a:xfrm>
        </p:spPr>
        <p:txBody>
          <a:bodyPr>
            <a:normAutofit fontScale="90000"/>
          </a:bodyPr>
          <a:lstStyle/>
          <a:p>
            <a:r>
              <a:rPr lang="en-US" altLang="en-US" sz="4400" dirty="0">
                <a:latin typeface="Times New Roman" panose="02020603050405020304" pitchFamily="18" charset="0"/>
                <a:ea typeface="Source Sans Pro" charset="0"/>
                <a:cs typeface="Times New Roman" panose="02020603050405020304" pitchFamily="18" charset="0"/>
              </a:rPr>
              <a:t>Accumulating Manufacturing </a:t>
            </a:r>
            <a:r>
              <a:rPr lang="en-US" altLang="en-US" sz="4400" dirty="0" smtClean="0">
                <a:latin typeface="Times New Roman" panose="02020603050405020304" pitchFamily="18" charset="0"/>
                <a:ea typeface="Source Sans Pro" charset="0"/>
                <a:cs typeface="Times New Roman" panose="02020603050405020304" pitchFamily="18" charset="0"/>
              </a:rPr>
              <a:t>Costs </a:t>
            </a:r>
            <a:r>
              <a:rPr lang="en-US" altLang="en-US" sz="2700" b="0" dirty="0" smtClean="0">
                <a:latin typeface="Times New Roman" panose="02020603050405020304" pitchFamily="18" charset="0"/>
                <a:ea typeface="Source Sans Pro" charset="0"/>
                <a:cs typeface="Times New Roman" panose="02020603050405020304" pitchFamily="18" charset="0"/>
              </a:rPr>
              <a:t>(3 of 4)</a:t>
            </a:r>
            <a:endParaRPr lang="en-IN" sz="2700" b="0" dirty="0">
              <a:latin typeface="Times New Roman" panose="02020603050405020304" pitchFamily="18" charset="0"/>
              <a:cs typeface="Times New Roman" panose="02020603050405020304" pitchFamily="18" charset="0"/>
            </a:endParaRPr>
          </a:p>
        </p:txBody>
      </p:sp>
      <p:sp>
        <p:nvSpPr>
          <p:cNvPr id="7" name="Content Placeholder 6"/>
          <p:cNvSpPr>
            <a:spLocks noGrp="1"/>
          </p:cNvSpPr>
          <p:nvPr>
            <p:ph sz="quarter" idx="16"/>
          </p:nvPr>
        </p:nvSpPr>
        <p:spPr>
          <a:xfrm>
            <a:off x="304800" y="2057400"/>
            <a:ext cx="8534400" cy="1447800"/>
          </a:xfrm>
        </p:spPr>
        <p:txBody>
          <a:bodyPr/>
          <a:lstStyle/>
          <a:p>
            <a:pPr>
              <a:lnSpc>
                <a:spcPct val="100000"/>
              </a:lnSpc>
              <a:spcBef>
                <a:spcPts val="1200"/>
              </a:spcBef>
            </a:pPr>
            <a:r>
              <a:rPr lang="en-US" sz="2600" b="1" dirty="0"/>
              <a:t>Factory Labor Costs</a:t>
            </a:r>
          </a:p>
          <a:p>
            <a:pPr>
              <a:lnSpc>
                <a:spcPct val="100000"/>
              </a:lnSpc>
              <a:spcBef>
                <a:spcPts val="1200"/>
              </a:spcBef>
            </a:pPr>
            <a:r>
              <a:rPr lang="en-US" sz="2600" dirty="0"/>
              <a:t>Wallace incurs $32,000 of factory labor costs. This transaction increases Factory Labor as shown.</a:t>
            </a:r>
            <a:endParaRPr lang="en-US" altLang="en-US" sz="2600" dirty="0"/>
          </a:p>
        </p:txBody>
      </p:sp>
      <p:sp>
        <p:nvSpPr>
          <p:cNvPr id="11" name="Content Placeholder 10"/>
          <p:cNvSpPr>
            <a:spLocks noGrp="1"/>
          </p:cNvSpPr>
          <p:nvPr>
            <p:ph sz="quarter" idx="18"/>
          </p:nvPr>
        </p:nvSpPr>
        <p:spPr>
          <a:xfrm>
            <a:off x="4361329" y="3886200"/>
            <a:ext cx="2877671" cy="414757"/>
          </a:xfrm>
        </p:spPr>
        <p:txBody>
          <a:bodyPr/>
          <a:lstStyle/>
          <a:p>
            <a:r>
              <a:rPr lang="en-US" sz="2400" dirty="0" smtClean="0"/>
              <a:t>Manufacturing Costs</a:t>
            </a:r>
            <a:endParaRPr lang="en-US" sz="2400" dirty="0" smtClean="0">
              <a:solidFill>
                <a:srgbClr val="000000"/>
              </a:solidFill>
            </a:endParaRPr>
          </a:p>
        </p:txBody>
      </p:sp>
      <p:graphicFrame>
        <p:nvGraphicFramePr>
          <p:cNvPr id="12" name="Content Placeholder 11" descr="Table is accessible to screenreaders"/>
          <p:cNvGraphicFramePr>
            <a:graphicFrameLocks noGrp="1"/>
          </p:cNvGraphicFramePr>
          <p:nvPr>
            <p:ph sz="quarter" idx="19"/>
            <p:extLst>
              <p:ext uri="{D42A27DB-BD31-4B8C-83A1-F6EECF244321}">
                <p14:modId xmlns:p14="http://schemas.microsoft.com/office/powerpoint/2010/main" val="1690766053"/>
              </p:ext>
            </p:extLst>
          </p:nvPr>
        </p:nvGraphicFramePr>
        <p:xfrm>
          <a:off x="304800" y="4419600"/>
          <a:ext cx="8534400" cy="1665393"/>
        </p:xfrm>
        <a:graphic>
          <a:graphicData uri="http://schemas.openxmlformats.org/drawingml/2006/table">
            <a:tbl>
              <a:tblPr firstRow="1" bandRow="1">
                <a:tableStyleId>{5C22544A-7EE6-4342-B048-85BDC9FD1C3A}</a:tableStyleId>
              </a:tblPr>
              <a:tblGrid>
                <a:gridCol w="2819400">
                  <a:extLst>
                    <a:ext uri="{9D8B030D-6E8A-4147-A177-3AD203B41FA5}">
                      <a16:colId xmlns:a16="http://schemas.microsoft.com/office/drawing/2014/main" val="818769837"/>
                    </a:ext>
                  </a:extLst>
                </a:gridCol>
                <a:gridCol w="1905000">
                  <a:extLst>
                    <a:ext uri="{9D8B030D-6E8A-4147-A177-3AD203B41FA5}">
                      <a16:colId xmlns:a16="http://schemas.microsoft.com/office/drawing/2014/main" val="30726248"/>
                    </a:ext>
                  </a:extLst>
                </a:gridCol>
                <a:gridCol w="1905000">
                  <a:extLst>
                    <a:ext uri="{9D8B030D-6E8A-4147-A177-3AD203B41FA5}">
                      <a16:colId xmlns:a16="http://schemas.microsoft.com/office/drawing/2014/main" val="474172113"/>
                    </a:ext>
                  </a:extLst>
                </a:gridCol>
                <a:gridCol w="1905000">
                  <a:extLst>
                    <a:ext uri="{9D8B030D-6E8A-4147-A177-3AD203B41FA5}">
                      <a16:colId xmlns:a16="http://schemas.microsoft.com/office/drawing/2014/main" val="1725588310"/>
                    </a:ext>
                  </a:extLst>
                </a:gridCol>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Raw Materials</a:t>
                      </a:r>
                      <a:r>
                        <a:rPr lang="en-IN" sz="180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Inventory</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4233" marR="4233" marT="4233"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Factory Labor</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4233" marR="4233" marT="4233"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Manufacturing Overhead</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4233" marR="4233" marT="4233"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601954"/>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Purchased raw materials (1)</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u="none" strike="noStrike" dirty="0" smtClean="0">
                          <a:solidFill>
                            <a:schemeClr val="tx1"/>
                          </a:solidFill>
                          <a:effectLst/>
                          <a:latin typeface="Times New Roman" panose="02020603050405020304" pitchFamily="18" charset="0"/>
                          <a:cs typeface="Times New Roman" panose="02020603050405020304" pitchFamily="18" charset="0"/>
                        </a:rPr>
                        <a:t>+$42,000 </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4233" marR="4233" marT="4233"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fontAlgn="b"/>
                      <a:endParaRPr lang="en-US"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233" marR="4233" marT="4233"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fontAlgn="b"/>
                      <a:endParaRPr lang="en-US"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233" marR="4233" marT="4233"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10046551"/>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dirty="0" smtClean="0">
                          <a:solidFill>
                            <a:srgbClr val="000000"/>
                          </a:solidFill>
                          <a:effectLst/>
                          <a:latin typeface="Times New Roman" panose="02020603050405020304" pitchFamily="18" charset="0"/>
                          <a:cs typeface="Times New Roman" panose="02020603050405020304" pitchFamily="18" charset="0"/>
                        </a:rPr>
                        <a:t>Incurred factory labor (2)</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solidFill>
                            <a:srgbClr val="990000"/>
                          </a:solidFill>
                          <a:effectLst/>
                          <a:latin typeface="Times New Roman" panose="02020603050405020304" pitchFamily="18" charset="0"/>
                          <a:cs typeface="Times New Roman" panose="02020603050405020304" pitchFamily="18" charset="0"/>
                        </a:rPr>
                        <a:t>+$32,000</a:t>
                      </a:r>
                      <a:endParaRPr lang="en-US" sz="1800" b="1" i="0" u="none" strike="noStrike" dirty="0" smtClean="0">
                        <a:solidFill>
                          <a:srgbClr val="99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8666349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Balance</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$42,000 </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dirty="0" smtClean="0">
                          <a:solidFill>
                            <a:schemeClr val="tx1"/>
                          </a:solidFill>
                          <a:effectLst/>
                          <a:latin typeface="Times New Roman" panose="02020603050405020304" pitchFamily="18" charset="0"/>
                          <a:cs typeface="Times New Roman" panose="02020603050405020304" pitchFamily="18" charset="0"/>
                        </a:rPr>
                        <a:t>$32,000</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57010669"/>
                  </a:ext>
                </a:extLst>
              </a:tr>
            </a:tbl>
          </a:graphicData>
        </a:graphic>
      </p:graphicFrame>
      <p:sp>
        <p:nvSpPr>
          <p:cNvPr id="8"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1</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pPr/>
              <a:t>12</a:t>
            </a:fld>
            <a:endParaRPr lang="en-US" dirty="0"/>
          </a:p>
        </p:txBody>
      </p:sp>
      <p:sp>
        <p:nvSpPr>
          <p:cNvPr id="5" name="Footer Placeholder 4"/>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284333624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7696200" cy="1066799"/>
          </a:xfrm>
        </p:spPr>
        <p:txBody>
          <a:bodyPr>
            <a:normAutofit fontScale="90000"/>
          </a:bodyPr>
          <a:lstStyle/>
          <a:p>
            <a:r>
              <a:rPr lang="en-US" altLang="en-US" sz="4400" dirty="0">
                <a:latin typeface="Times New Roman" panose="02020603050405020304" pitchFamily="18" charset="0"/>
                <a:ea typeface="Source Sans Pro" charset="0"/>
                <a:cs typeface="Times New Roman" panose="02020603050405020304" pitchFamily="18" charset="0"/>
              </a:rPr>
              <a:t>Accumulating Manufacturing </a:t>
            </a:r>
            <a:r>
              <a:rPr lang="en-US" altLang="en-US" sz="4400" dirty="0" smtClean="0">
                <a:latin typeface="Times New Roman" panose="02020603050405020304" pitchFamily="18" charset="0"/>
                <a:ea typeface="Source Sans Pro" charset="0"/>
                <a:cs typeface="Times New Roman" panose="02020603050405020304" pitchFamily="18" charset="0"/>
              </a:rPr>
              <a:t>Costs </a:t>
            </a:r>
            <a:r>
              <a:rPr lang="en-US" altLang="en-US" sz="2700" b="0" dirty="0" smtClean="0">
                <a:latin typeface="Times New Roman" panose="02020603050405020304" pitchFamily="18" charset="0"/>
                <a:ea typeface="Source Sans Pro" charset="0"/>
                <a:cs typeface="Times New Roman" panose="02020603050405020304" pitchFamily="18" charset="0"/>
              </a:rPr>
              <a:t>(4 of 4)</a:t>
            </a:r>
            <a:endParaRPr lang="en-IN" sz="2700" b="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6"/>
          </p:nvPr>
        </p:nvSpPr>
        <p:spPr>
          <a:xfrm>
            <a:off x="304800" y="1922930"/>
            <a:ext cx="8534400" cy="4267200"/>
          </a:xfrm>
        </p:spPr>
        <p:txBody>
          <a:bodyPr/>
          <a:lstStyle/>
          <a:p>
            <a:pPr>
              <a:buClr>
                <a:srgbClr val="990000"/>
              </a:buClr>
            </a:pPr>
            <a:r>
              <a:rPr lang="en-US" altLang="en-US" sz="3200" b="1" dirty="0">
                <a:latin typeface="Times New Roman" panose="02020603050405020304" pitchFamily="18" charset="0"/>
                <a:cs typeface="Times New Roman" panose="02020603050405020304" pitchFamily="18" charset="0"/>
              </a:rPr>
              <a:t>Manufacturing Overhead Costs</a:t>
            </a:r>
          </a:p>
          <a:p>
            <a:pPr marL="291600" lvl="1" indent="-291600">
              <a:spcBef>
                <a:spcPts val="1000"/>
              </a:spcBef>
              <a:buClr>
                <a:srgbClr val="990000"/>
              </a:buClr>
              <a:buSzPct val="100000"/>
            </a:pPr>
            <a:r>
              <a:rPr lang="en-US" altLang="en-US" sz="2800" dirty="0">
                <a:latin typeface="Times New Roman" panose="02020603050405020304" pitchFamily="18" charset="0"/>
                <a:cs typeface="Times New Roman" panose="02020603050405020304" pitchFamily="18" charset="0"/>
              </a:rPr>
              <a:t>Many types of overhead costs</a:t>
            </a:r>
          </a:p>
          <a:p>
            <a:pPr marL="622800" lvl="2" indent="-320400">
              <a:spcBef>
                <a:spcPts val="1000"/>
              </a:spcBef>
              <a:buClr>
                <a:srgbClr val="990000"/>
              </a:buClr>
              <a:buSzPct val="80000"/>
              <a:buFont typeface="Courier New" panose="02070309020205020404" pitchFamily="49" charset="0"/>
              <a:buChar char="o"/>
            </a:pPr>
            <a:r>
              <a:rPr lang="en-US" altLang="en-US" sz="2600" dirty="0">
                <a:latin typeface="Times New Roman" panose="02020603050405020304" pitchFamily="18" charset="0"/>
                <a:cs typeface="Times New Roman" panose="02020603050405020304" pitchFamily="18" charset="0"/>
              </a:rPr>
              <a:t>Property taxes, depreciation, insurance, and repairs related to the manufacturing process</a:t>
            </a:r>
          </a:p>
          <a:p>
            <a:pPr marL="291600" lvl="1" indent="-291600">
              <a:spcBef>
                <a:spcPts val="1000"/>
              </a:spcBef>
              <a:buClr>
                <a:srgbClr val="990000"/>
              </a:buClr>
              <a:buSzPct val="100000"/>
            </a:pPr>
            <a:r>
              <a:rPr lang="en-US" altLang="en-US" sz="2800" dirty="0">
                <a:latin typeface="Times New Roman" panose="02020603050405020304" pitchFamily="18" charset="0"/>
                <a:cs typeface="Times New Roman" panose="02020603050405020304" pitchFamily="18" charset="0"/>
              </a:rPr>
              <a:t>Costs unrelated to manufacturing are expensed</a:t>
            </a:r>
          </a:p>
          <a:p>
            <a:pPr marL="291600" lvl="1" indent="-291600">
              <a:spcBef>
                <a:spcPts val="1000"/>
              </a:spcBef>
              <a:buClr>
                <a:srgbClr val="990000"/>
              </a:buClr>
              <a:buSzPct val="100000"/>
            </a:pPr>
            <a:r>
              <a:rPr lang="en-US" altLang="en-US" sz="2800" dirty="0">
                <a:latin typeface="Times New Roman" panose="02020603050405020304" pitchFamily="18" charset="0"/>
                <a:cs typeface="Times New Roman" panose="02020603050405020304" pitchFamily="18" charset="0"/>
              </a:rPr>
              <a:t>Costs related to manufacturing process are accumulated in Manufacturing Overhead account </a:t>
            </a:r>
          </a:p>
          <a:p>
            <a:pPr marL="622800" lvl="2" indent="-320400">
              <a:spcBef>
                <a:spcPts val="1000"/>
              </a:spcBef>
              <a:buClr>
                <a:srgbClr val="990000"/>
              </a:buClr>
              <a:buSzPct val="80000"/>
              <a:buFont typeface="Courier New" panose="02070309020205020404" pitchFamily="49" charset="0"/>
              <a:buChar char="o"/>
            </a:pPr>
            <a:r>
              <a:rPr lang="en-US" altLang="en-US" sz="2600" dirty="0">
                <a:latin typeface="Times New Roman" panose="02020603050405020304" pitchFamily="18" charset="0"/>
                <a:cs typeface="Times New Roman" panose="02020603050405020304" pitchFamily="18" charset="0"/>
              </a:rPr>
              <a:t>Manufacturing overhead subsequently assigned to work in </a:t>
            </a:r>
            <a:r>
              <a:rPr lang="en-US" altLang="en-US" sz="2600" dirty="0" smtClean="0">
                <a:latin typeface="Times New Roman" panose="02020603050405020304" pitchFamily="18" charset="0"/>
                <a:cs typeface="Times New Roman" panose="02020603050405020304" pitchFamily="18" charset="0"/>
              </a:rPr>
              <a:t>process</a:t>
            </a:r>
            <a:endParaRPr lang="en-US" altLang="en-US" sz="2600"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1</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latin typeface="Times New Roman" panose="02020603050405020304" pitchFamily="18" charset="0"/>
                <a:cs typeface="Times New Roman" panose="02020603050405020304" pitchFamily="18" charset="0"/>
              </a:rPr>
              <a:pPr/>
              <a:t>13</a:t>
            </a:fld>
            <a:endParaRPr lang="en-US" dirty="0">
              <a:latin typeface="Times New Roman" panose="02020603050405020304" pitchFamily="18" charset="0"/>
              <a:cs typeface="Times New Roman" panose="02020603050405020304" pitchFamily="18" charset="0"/>
            </a:endParaRPr>
          </a:p>
        </p:txBody>
      </p:sp>
      <p:sp>
        <p:nvSpPr>
          <p:cNvPr id="5" name="Footer Placeholder 4"/>
          <p:cNvSpPr>
            <a:spLocks noGrp="1"/>
          </p:cNvSpPr>
          <p:nvPr>
            <p:ph type="ftr" sz="quarter" idx="11"/>
          </p:nvPr>
        </p:nvSpPr>
        <p:spPr/>
        <p:txBody>
          <a:bodyPr/>
          <a:lstStyle/>
          <a:p>
            <a:r>
              <a:rPr lang="en-IN" smtClean="0">
                <a:latin typeface="Times New Roman" panose="02020603050405020304" pitchFamily="18" charset="0"/>
                <a:cs typeface="Times New Roman" panose="02020603050405020304" pitchFamily="18" charset="0"/>
              </a:rPr>
              <a:t>Copyright ©2018 John Wiley &amp; Sons, Inc.</a:t>
            </a:r>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0082846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2"/>
            <a:ext cx="8153400" cy="761998"/>
          </a:xfrm>
        </p:spPr>
        <p:txBody>
          <a:bodyPr>
            <a:normAutofit/>
          </a:bodyPr>
          <a:lstStyle/>
          <a:p>
            <a:r>
              <a:rPr lang="en-US" dirty="0">
                <a:latin typeface="Times New Roman" panose="02020603050405020304" pitchFamily="18" charset="0"/>
                <a:ea typeface="Source Sans Pro" charset="0"/>
                <a:cs typeface="Times New Roman" panose="02020603050405020304" pitchFamily="18" charset="0"/>
              </a:rPr>
              <a:t>Manufacturing Overhead Costs</a:t>
            </a:r>
            <a:endParaRPr lang="en-IN" b="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6"/>
          </p:nvPr>
        </p:nvSpPr>
        <p:spPr>
          <a:xfrm>
            <a:off x="304800" y="1569391"/>
            <a:ext cx="8534400" cy="705578"/>
          </a:xfrm>
        </p:spPr>
        <p:txBody>
          <a:bodyPr/>
          <a:lstStyle/>
          <a:p>
            <a:pPr>
              <a:lnSpc>
                <a:spcPct val="100000"/>
              </a:lnSpc>
            </a:pPr>
            <a:r>
              <a:rPr lang="en-US" sz="2200" dirty="0"/>
              <a:t>Using assumed data, Wallace Company incurs the following costs that increase Manufacturing Overhead as shown.</a:t>
            </a:r>
            <a:endParaRPr lang="en-US" altLang="en-US" sz="2200" dirty="0"/>
          </a:p>
        </p:txBody>
      </p:sp>
      <p:sp>
        <p:nvSpPr>
          <p:cNvPr id="8" name="Content Placeholder 7"/>
          <p:cNvSpPr>
            <a:spLocks noGrp="1"/>
          </p:cNvSpPr>
          <p:nvPr>
            <p:ph sz="quarter" idx="21"/>
          </p:nvPr>
        </p:nvSpPr>
        <p:spPr>
          <a:xfrm>
            <a:off x="3322780" y="2438400"/>
            <a:ext cx="5562600" cy="365635"/>
          </a:xfrm>
        </p:spPr>
        <p:txBody>
          <a:bodyPr/>
          <a:lstStyle/>
          <a:p>
            <a:pPr algn="ctr" fontAlgn="b"/>
            <a:r>
              <a:rPr lang="en-US" sz="2200" dirty="0" smtClean="0"/>
              <a:t>Manufacturing Costs</a:t>
            </a:r>
            <a:endParaRPr lang="en-US" sz="2200" dirty="0">
              <a:solidFill>
                <a:srgbClr val="000000"/>
              </a:solidFill>
            </a:endParaRPr>
          </a:p>
        </p:txBody>
      </p:sp>
      <p:graphicFrame>
        <p:nvGraphicFramePr>
          <p:cNvPr id="14" name="Content Placeholder 13" descr="Table is accessible to screenreaders"/>
          <p:cNvGraphicFramePr>
            <a:graphicFrameLocks noGrp="1"/>
          </p:cNvGraphicFramePr>
          <p:nvPr>
            <p:ph sz="quarter" idx="17"/>
            <p:extLst>
              <p:ext uri="{D42A27DB-BD31-4B8C-83A1-F6EECF244321}">
                <p14:modId xmlns:p14="http://schemas.microsoft.com/office/powerpoint/2010/main" val="3088702545"/>
              </p:ext>
            </p:extLst>
          </p:nvPr>
        </p:nvGraphicFramePr>
        <p:xfrm>
          <a:off x="304800" y="2857655"/>
          <a:ext cx="8534400" cy="3314545"/>
        </p:xfrm>
        <a:graphic>
          <a:graphicData uri="http://schemas.openxmlformats.org/drawingml/2006/table">
            <a:tbl>
              <a:tblPr firstRow="1" bandRow="1">
                <a:tableStyleId>{5C22544A-7EE6-4342-B048-85BDC9FD1C3A}</a:tableStyleId>
              </a:tblPr>
              <a:tblGrid>
                <a:gridCol w="2819400">
                  <a:extLst>
                    <a:ext uri="{9D8B030D-6E8A-4147-A177-3AD203B41FA5}">
                      <a16:colId xmlns:a16="http://schemas.microsoft.com/office/drawing/2014/main" val="827423705"/>
                    </a:ext>
                  </a:extLst>
                </a:gridCol>
                <a:gridCol w="2209800">
                  <a:extLst>
                    <a:ext uri="{9D8B030D-6E8A-4147-A177-3AD203B41FA5}">
                      <a16:colId xmlns:a16="http://schemas.microsoft.com/office/drawing/2014/main" val="3678632888"/>
                    </a:ext>
                  </a:extLst>
                </a:gridCol>
                <a:gridCol w="1676400">
                  <a:extLst>
                    <a:ext uri="{9D8B030D-6E8A-4147-A177-3AD203B41FA5}">
                      <a16:colId xmlns:a16="http://schemas.microsoft.com/office/drawing/2014/main" val="167696010"/>
                    </a:ext>
                  </a:extLst>
                </a:gridCol>
                <a:gridCol w="1828800">
                  <a:extLst>
                    <a:ext uri="{9D8B030D-6E8A-4147-A177-3AD203B41FA5}">
                      <a16:colId xmlns:a16="http://schemas.microsoft.com/office/drawing/2014/main" val="1422813037"/>
                    </a:ext>
                  </a:extLst>
                </a:gridCol>
              </a:tblGrid>
              <a:tr h="370840">
                <a:tc>
                  <a:txBody>
                    <a:bodyPr/>
                    <a:lstStyle/>
                    <a:p>
                      <a:pPr algn="ctr" fontAlgn="b"/>
                      <a:endParaRPr lang="en-US" sz="1600" b="0" i="0" u="none" strike="noStrike" dirty="0">
                        <a:solidFill>
                          <a:schemeClr val="tx1"/>
                        </a:solidFill>
                        <a:effectLst/>
                        <a:latin typeface="Times New Roman" panose="02020603050405020304" pitchFamily="18" charset="0"/>
                        <a:cs typeface="Times New Roman" panose="02020603050405020304" pitchFamily="18" charset="0"/>
                      </a:endParaRPr>
                    </a:p>
                  </a:txBody>
                  <a:tcPr marL="4233" marR="4233" marT="4233" marB="0" anchor="b">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Raw Materials Inventory</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Factory Labor</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4233" marR="4233" marT="4233"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Manufacturing Overhead</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4233" marR="4233" marT="4233"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51774829"/>
                  </a:ext>
                </a:extLst>
              </a:tr>
              <a:tr h="370840">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600" u="none" strike="noStrike" dirty="0" smtClean="0">
                          <a:effectLst/>
                          <a:latin typeface="Times New Roman" panose="02020603050405020304" pitchFamily="18" charset="0"/>
                          <a:cs typeface="Times New Roman" panose="02020603050405020304" pitchFamily="18" charset="0"/>
                        </a:rPr>
                        <a:t>Purchased raw materials (1)</a:t>
                      </a:r>
                      <a:endParaRPr lang="en-US" sz="16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4233" marR="4233" marT="4233" marB="0" anchor="b">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effectLst/>
                          <a:latin typeface="Times New Roman" panose="02020603050405020304" pitchFamily="18" charset="0"/>
                          <a:cs typeface="Times New Roman" panose="02020603050405020304" pitchFamily="18" charset="0"/>
                        </a:rPr>
                        <a:t>+$42,000</a:t>
                      </a:r>
                      <a:endParaRPr lang="en-US" sz="16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fontAlgn="b"/>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233" marR="4233" marT="4233"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fontAlgn="b"/>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4233" marR="4233" marT="4233"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10862378"/>
                  </a:ext>
                </a:extLst>
              </a:tr>
              <a:tr h="3529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u="none" strike="noStrike" dirty="0" smtClean="0">
                          <a:effectLst/>
                          <a:latin typeface="Times New Roman" panose="02020603050405020304" pitchFamily="18" charset="0"/>
                          <a:cs typeface="Times New Roman" panose="02020603050405020304" pitchFamily="18" charset="0"/>
                        </a:rPr>
                        <a:t>Incurred factory labor (2)</a:t>
                      </a:r>
                      <a:endParaRPr lang="en-US" sz="16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6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effectLst/>
                          <a:latin typeface="Times New Roman" panose="02020603050405020304" pitchFamily="18" charset="0"/>
                          <a:cs typeface="Times New Roman" panose="02020603050405020304" pitchFamily="18" charset="0"/>
                        </a:rPr>
                        <a:t>+$32,000</a:t>
                      </a:r>
                      <a:endParaRPr lang="en-US" sz="16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6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797433895"/>
                  </a:ext>
                </a:extLst>
              </a:tr>
              <a:tr h="30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u="none" strike="noStrike" dirty="0" smtClean="0">
                          <a:effectLst/>
                          <a:latin typeface="Times New Roman" panose="02020603050405020304" pitchFamily="18" charset="0"/>
                          <a:cs typeface="Times New Roman" panose="02020603050405020304" pitchFamily="18" charset="0"/>
                        </a:rPr>
                        <a:t>Factory utilities (3)</a:t>
                      </a:r>
                      <a:endParaRPr lang="en-US" sz="16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6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6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strike="noStrike" dirty="0" smtClean="0">
                          <a:solidFill>
                            <a:schemeClr val="accent2"/>
                          </a:solidFill>
                          <a:effectLst/>
                          <a:latin typeface="Times New Roman" panose="02020603050405020304" pitchFamily="18" charset="0"/>
                          <a:cs typeface="Times New Roman" panose="02020603050405020304" pitchFamily="18" charset="0"/>
                        </a:rPr>
                        <a:t>+$4,800</a:t>
                      </a:r>
                      <a:endParaRPr lang="en-US" sz="1600" b="1" i="0" u="none" strike="noStrike" dirty="0" smtClean="0">
                        <a:solidFill>
                          <a:schemeClr val="accent2"/>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24596549"/>
                  </a:ext>
                </a:extLst>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u="none" strike="noStrike" dirty="0" smtClean="0">
                          <a:effectLst/>
                          <a:latin typeface="Times New Roman" panose="02020603050405020304" pitchFamily="18" charset="0"/>
                          <a:cs typeface="Times New Roman" panose="02020603050405020304" pitchFamily="18" charset="0"/>
                        </a:rPr>
                        <a:t>Factory insurance (3)</a:t>
                      </a:r>
                      <a:endParaRPr lang="en-US" sz="16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6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6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strike="noStrike" dirty="0" smtClean="0">
                          <a:solidFill>
                            <a:schemeClr val="accent2"/>
                          </a:solidFill>
                          <a:effectLst/>
                          <a:latin typeface="Times New Roman" panose="02020603050405020304" pitchFamily="18" charset="0"/>
                          <a:cs typeface="Times New Roman" panose="02020603050405020304" pitchFamily="18" charset="0"/>
                        </a:rPr>
                        <a:t>+  2,000</a:t>
                      </a:r>
                      <a:endParaRPr lang="en-US" sz="1600" b="1" i="0" u="none" strike="noStrike" dirty="0" smtClean="0">
                        <a:solidFill>
                          <a:schemeClr val="accent2"/>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94928462"/>
                  </a:ext>
                </a:extLst>
              </a:tr>
              <a:tr h="3200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u="none" strike="noStrike" dirty="0" smtClean="0">
                          <a:effectLst/>
                          <a:latin typeface="Times New Roman" panose="02020603050405020304" pitchFamily="18" charset="0"/>
                          <a:cs typeface="Times New Roman" panose="02020603050405020304" pitchFamily="18" charset="0"/>
                        </a:rPr>
                        <a:t>Factory repairs (3)</a:t>
                      </a:r>
                      <a:endParaRPr lang="en-US" sz="16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6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6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strike="noStrike" dirty="0" smtClean="0">
                          <a:solidFill>
                            <a:schemeClr val="accent2"/>
                          </a:solidFill>
                          <a:effectLst/>
                          <a:latin typeface="Times New Roman" panose="02020603050405020304" pitchFamily="18" charset="0"/>
                          <a:cs typeface="Times New Roman" panose="02020603050405020304" pitchFamily="18" charset="0"/>
                        </a:rPr>
                        <a:t>+  2,600</a:t>
                      </a:r>
                      <a:endParaRPr lang="en-US" sz="1600" b="1" i="0" u="none" strike="noStrike" dirty="0" smtClean="0">
                        <a:solidFill>
                          <a:schemeClr val="accent2"/>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213326659"/>
                  </a:ext>
                </a:extLst>
              </a:tr>
              <a:tr h="2895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u="none" strike="noStrike" dirty="0" smtClean="0">
                          <a:effectLst/>
                          <a:latin typeface="Times New Roman" panose="02020603050405020304" pitchFamily="18" charset="0"/>
                          <a:cs typeface="Times New Roman" panose="02020603050405020304" pitchFamily="18" charset="0"/>
                        </a:rPr>
                        <a:t>Factory depreciation (3)</a:t>
                      </a:r>
                      <a:endParaRPr lang="en-US" sz="16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6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6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strike="noStrike" dirty="0" smtClean="0">
                          <a:solidFill>
                            <a:schemeClr val="accent2"/>
                          </a:solidFill>
                          <a:effectLst/>
                          <a:latin typeface="Times New Roman" panose="02020603050405020304" pitchFamily="18" charset="0"/>
                          <a:cs typeface="Times New Roman" panose="02020603050405020304" pitchFamily="18" charset="0"/>
                        </a:rPr>
                        <a:t>+  3,000</a:t>
                      </a:r>
                      <a:endParaRPr lang="en-US" sz="1600" b="1" i="0" u="none" strike="noStrike" dirty="0" smtClean="0">
                        <a:solidFill>
                          <a:schemeClr val="accent2"/>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26821385"/>
                  </a:ext>
                </a:extLst>
              </a:tr>
              <a:tr h="3352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u="none" strike="noStrike" dirty="0" smtClean="0">
                          <a:effectLst/>
                          <a:latin typeface="Times New Roman" panose="02020603050405020304" pitchFamily="18" charset="0"/>
                          <a:cs typeface="Times New Roman" panose="02020603050405020304" pitchFamily="18" charset="0"/>
                        </a:rPr>
                        <a:t>Factory property taxes (3)</a:t>
                      </a:r>
                      <a:endParaRPr lang="en-US" sz="16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6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IN" sz="16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u="none" strike="noStrike" dirty="0" smtClean="0">
                          <a:solidFill>
                            <a:schemeClr val="accent2"/>
                          </a:solidFill>
                          <a:effectLst/>
                          <a:latin typeface="Times New Roman" panose="02020603050405020304" pitchFamily="18" charset="0"/>
                          <a:cs typeface="Times New Roman" panose="02020603050405020304" pitchFamily="18" charset="0"/>
                        </a:rPr>
                        <a:t>+  1,400</a:t>
                      </a:r>
                      <a:endParaRPr lang="en-US" sz="1600" b="1" i="0" u="none" strike="noStrike" dirty="0" smtClean="0">
                        <a:solidFill>
                          <a:schemeClr val="accent2"/>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63686375"/>
                  </a:ext>
                </a:extLst>
              </a:tr>
              <a:tr h="30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u="none" strike="noStrike" dirty="0" smtClean="0">
                          <a:effectLst/>
                          <a:latin typeface="Times New Roman" panose="02020603050405020304" pitchFamily="18" charset="0"/>
                          <a:cs typeface="Times New Roman" panose="02020603050405020304" pitchFamily="18" charset="0"/>
                        </a:rPr>
                        <a:t>Balance</a:t>
                      </a:r>
                      <a:endParaRPr lang="en-US" sz="16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effectLst/>
                          <a:latin typeface="Times New Roman" panose="02020603050405020304" pitchFamily="18" charset="0"/>
                          <a:cs typeface="Times New Roman" panose="02020603050405020304" pitchFamily="18" charset="0"/>
                        </a:rPr>
                        <a:t>$42,000</a:t>
                      </a:r>
                      <a:endParaRPr lang="en-US" sz="16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effectLst/>
                          <a:latin typeface="Times New Roman" panose="02020603050405020304" pitchFamily="18" charset="0"/>
                          <a:cs typeface="Times New Roman" panose="02020603050405020304" pitchFamily="18" charset="0"/>
                        </a:rPr>
                        <a:t>$32,000</a:t>
                      </a:r>
                      <a:endParaRPr lang="en-US" sz="16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effectLst/>
                          <a:latin typeface="Times New Roman" panose="02020603050405020304" pitchFamily="18" charset="0"/>
                          <a:cs typeface="Times New Roman" panose="02020603050405020304" pitchFamily="18" charset="0"/>
                        </a:rPr>
                        <a:t>$13,800</a:t>
                      </a:r>
                      <a:endParaRPr lang="en-US" sz="16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74335095"/>
                  </a:ext>
                </a:extLst>
              </a:tr>
            </a:tbl>
          </a:graphicData>
        </a:graphic>
      </p:graphicFrame>
      <p:sp>
        <p:nvSpPr>
          <p:cNvPr id="9"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1</a:t>
            </a:r>
            <a:endParaRPr lang="en-IN" sz="1200" dirty="0"/>
          </a:p>
        </p:txBody>
      </p:sp>
      <p:sp>
        <p:nvSpPr>
          <p:cNvPr id="16" name="Slide Number Placeholder 15"/>
          <p:cNvSpPr>
            <a:spLocks noGrp="1"/>
          </p:cNvSpPr>
          <p:nvPr>
            <p:ph type="sldNum" sz="quarter" idx="10"/>
          </p:nvPr>
        </p:nvSpPr>
        <p:spPr/>
        <p:txBody>
          <a:bodyPr/>
          <a:lstStyle/>
          <a:p>
            <a:fld id="{67B19427-F580-D146-B60E-4CADEE75497F}" type="slidenum">
              <a:rPr lang="en-US" smtClean="0"/>
              <a:pPr/>
              <a:t>14</a:t>
            </a:fld>
            <a:endParaRPr lang="en-US" dirty="0"/>
          </a:p>
        </p:txBody>
      </p:sp>
      <p:sp>
        <p:nvSpPr>
          <p:cNvPr id="17" name="Footer Placeholder 16"/>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19451944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382000" cy="838199"/>
          </a:xfrm>
        </p:spPr>
        <p:txBody>
          <a:bodyPr>
            <a:noAutofit/>
          </a:bodyPr>
          <a:lstStyle/>
          <a:p>
            <a:r>
              <a:rPr lang="en-US" dirty="0" smtClean="0">
                <a:ea typeface="Source Sans Pro" charset="0"/>
              </a:rPr>
              <a:t>Do It! 1: </a:t>
            </a:r>
            <a:r>
              <a:rPr lang="en-US" dirty="0">
                <a:solidFill>
                  <a:srgbClr val="196E78"/>
                </a:solidFill>
                <a:ea typeface="Source Sans Pro" charset="0"/>
              </a:rPr>
              <a:t>Manufacturing </a:t>
            </a:r>
            <a:r>
              <a:rPr lang="en-US" dirty="0" smtClean="0">
                <a:solidFill>
                  <a:srgbClr val="196E78"/>
                </a:solidFill>
                <a:ea typeface="Source Sans Pro" charset="0"/>
              </a:rPr>
              <a:t>Costs </a:t>
            </a:r>
            <a:r>
              <a:rPr lang="en-US" sz="2400" b="0" dirty="0" smtClean="0">
                <a:solidFill>
                  <a:srgbClr val="196E78"/>
                </a:solidFill>
                <a:ea typeface="Source Sans Pro" charset="0"/>
              </a:rPr>
              <a:t>(1 of 4)</a:t>
            </a:r>
            <a:endParaRPr lang="en-IN" sz="2400" b="0" dirty="0"/>
          </a:p>
        </p:txBody>
      </p:sp>
      <p:sp>
        <p:nvSpPr>
          <p:cNvPr id="3" name="Content Placeholder 2"/>
          <p:cNvSpPr>
            <a:spLocks noGrp="1"/>
          </p:cNvSpPr>
          <p:nvPr>
            <p:ph sz="quarter" idx="16"/>
          </p:nvPr>
        </p:nvSpPr>
        <p:spPr>
          <a:xfrm>
            <a:off x="304800" y="1788455"/>
            <a:ext cx="8458200" cy="3597579"/>
          </a:xfrm>
        </p:spPr>
        <p:txBody>
          <a:bodyPr/>
          <a:lstStyle/>
          <a:p>
            <a:r>
              <a:rPr lang="en-US" altLang="en-US" sz="2600" dirty="0"/>
              <a:t>During the current month, Ringling Company incurs the following manufacturing costs:</a:t>
            </a:r>
          </a:p>
          <a:p>
            <a:r>
              <a:rPr lang="en-US" altLang="en-US" sz="2600" dirty="0" smtClean="0">
                <a:solidFill>
                  <a:schemeClr val="accent2"/>
                </a:solidFill>
              </a:rPr>
              <a:t>a</a:t>
            </a:r>
            <a:r>
              <a:rPr lang="en-US" altLang="en-US" sz="2600" dirty="0">
                <a:solidFill>
                  <a:schemeClr val="accent2"/>
                </a:solidFill>
              </a:rPr>
              <a:t>.</a:t>
            </a:r>
            <a:r>
              <a:rPr lang="en-US" altLang="en-US" sz="2600" dirty="0" smtClean="0">
                <a:solidFill>
                  <a:schemeClr val="accent2"/>
                </a:solidFill>
              </a:rPr>
              <a:t> </a:t>
            </a:r>
            <a:r>
              <a:rPr lang="en-US" altLang="en-US" sz="2600" dirty="0" smtClean="0"/>
              <a:t>Raw </a:t>
            </a:r>
            <a:r>
              <a:rPr lang="en-US" altLang="en-US" sz="2600" dirty="0"/>
              <a:t>material purchases of $</a:t>
            </a:r>
            <a:r>
              <a:rPr lang="en-US" altLang="en-US" sz="2600" dirty="0" smtClean="0"/>
              <a:t>4,200.</a:t>
            </a:r>
            <a:endParaRPr lang="en-US" altLang="en-US" sz="2600" dirty="0"/>
          </a:p>
          <a:p>
            <a:pPr marL="268288" indent="-268288">
              <a:lnSpc>
                <a:spcPct val="100000"/>
              </a:lnSpc>
              <a:spcBef>
                <a:spcPts val="1200"/>
              </a:spcBef>
            </a:pPr>
            <a:r>
              <a:rPr lang="en-US" altLang="en-US" sz="2600" dirty="0" smtClean="0">
                <a:solidFill>
                  <a:schemeClr val="accent2"/>
                </a:solidFill>
              </a:rPr>
              <a:t>b</a:t>
            </a:r>
            <a:r>
              <a:rPr lang="en-US" altLang="en-US" sz="2600" dirty="0">
                <a:solidFill>
                  <a:schemeClr val="accent2"/>
                </a:solidFill>
              </a:rPr>
              <a:t>.</a:t>
            </a:r>
            <a:r>
              <a:rPr lang="en-US" altLang="en-US" sz="2600" dirty="0" smtClean="0">
                <a:solidFill>
                  <a:schemeClr val="accent2"/>
                </a:solidFill>
              </a:rPr>
              <a:t> </a:t>
            </a:r>
            <a:r>
              <a:rPr lang="en-US" sz="2600" dirty="0"/>
              <a:t>Factory labor of $18,000. Of that amount, $15,000 relates to wages and $3,000 relates to payroll </a:t>
            </a:r>
            <a:r>
              <a:rPr lang="en-US" sz="2600" dirty="0" smtClean="0"/>
              <a:t>taxes.</a:t>
            </a:r>
          </a:p>
          <a:p>
            <a:pPr marL="268288" indent="-268288">
              <a:lnSpc>
                <a:spcPct val="100000"/>
              </a:lnSpc>
              <a:spcBef>
                <a:spcPts val="1200"/>
              </a:spcBef>
            </a:pPr>
            <a:r>
              <a:rPr lang="en-US" altLang="en-US" sz="2600" dirty="0" smtClean="0">
                <a:solidFill>
                  <a:schemeClr val="accent2"/>
                </a:solidFill>
              </a:rPr>
              <a:t>c</a:t>
            </a:r>
            <a:r>
              <a:rPr lang="en-US" altLang="en-US" sz="2600" dirty="0">
                <a:solidFill>
                  <a:schemeClr val="accent2"/>
                </a:solidFill>
              </a:rPr>
              <a:t>.</a:t>
            </a:r>
            <a:r>
              <a:rPr lang="en-US" altLang="en-US" sz="2600" dirty="0" smtClean="0">
                <a:solidFill>
                  <a:schemeClr val="accent2"/>
                </a:solidFill>
              </a:rPr>
              <a:t> </a:t>
            </a:r>
            <a:r>
              <a:rPr lang="en-US" altLang="en-US" sz="2600" dirty="0" smtClean="0"/>
              <a:t>Factory </a:t>
            </a:r>
            <a:r>
              <a:rPr lang="en-US" altLang="en-US" sz="2600" dirty="0"/>
              <a:t>utilities of $2,200 are payable</a:t>
            </a:r>
            <a:r>
              <a:rPr lang="en-US" altLang="en-US" sz="2600" dirty="0" smtClean="0"/>
              <a:t>, </a:t>
            </a:r>
            <a:r>
              <a:rPr lang="en-US" altLang="en-US" sz="2600" dirty="0"/>
              <a:t>prepaid factory insurance of $1,800 has expired, and depreciation on the factory building is $3,500</a:t>
            </a:r>
            <a:r>
              <a:rPr lang="en-US" altLang="en-US" sz="2600" dirty="0" smtClean="0"/>
              <a:t>.</a:t>
            </a:r>
            <a:endParaRPr lang="en-US" altLang="en-US" sz="2600" dirty="0"/>
          </a:p>
        </p:txBody>
      </p:sp>
      <p:sp>
        <p:nvSpPr>
          <p:cNvPr id="6" name="Content Placeholder 5"/>
          <p:cNvSpPr>
            <a:spLocks noGrp="1"/>
          </p:cNvSpPr>
          <p:nvPr>
            <p:ph sz="quarter" idx="17"/>
          </p:nvPr>
        </p:nvSpPr>
        <p:spPr>
          <a:xfrm>
            <a:off x="304800" y="5419033"/>
            <a:ext cx="8077200" cy="789022"/>
          </a:xfrm>
        </p:spPr>
        <p:txBody>
          <a:bodyPr/>
          <a:lstStyle/>
          <a:p>
            <a:pPr>
              <a:lnSpc>
                <a:spcPct val="100000"/>
              </a:lnSpc>
              <a:spcBef>
                <a:spcPts val="1200"/>
              </a:spcBef>
            </a:pPr>
            <a:r>
              <a:rPr lang="en-US" sz="2400" dirty="0"/>
              <a:t>Using the format shown in </a:t>
            </a:r>
            <a:r>
              <a:rPr lang="en-US" sz="2400" dirty="0" smtClean="0"/>
              <a:t>Illustration </a:t>
            </a:r>
            <a:r>
              <a:rPr lang="en-US" sz="2400" dirty="0"/>
              <a:t>2.6, record the company’s manufacturing costs in its job order costing system.</a:t>
            </a:r>
            <a:endParaRPr lang="en-US" altLang="en-US" sz="2400" dirty="0"/>
          </a:p>
        </p:txBody>
      </p:sp>
      <p:sp>
        <p:nvSpPr>
          <p:cNvPr id="7"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1</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pPr/>
              <a:t>15</a:t>
            </a:fld>
            <a:endParaRPr lang="en-US" dirty="0"/>
          </a:p>
        </p:txBody>
      </p:sp>
      <p:sp>
        <p:nvSpPr>
          <p:cNvPr id="5" name="Footer Placeholder 4"/>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370682337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0"/>
            <a:ext cx="8534400" cy="808407"/>
          </a:xfrm>
        </p:spPr>
        <p:txBody>
          <a:bodyPr>
            <a:noAutofit/>
          </a:bodyPr>
          <a:lstStyle/>
          <a:p>
            <a:r>
              <a:rPr lang="en-US" dirty="0">
                <a:ea typeface="Source Sans Pro" charset="0"/>
              </a:rPr>
              <a:t>Do It! </a:t>
            </a:r>
            <a:r>
              <a:rPr lang="en-US" dirty="0" smtClean="0">
                <a:ea typeface="Source Sans Pro" charset="0"/>
              </a:rPr>
              <a:t>1: </a:t>
            </a:r>
            <a:r>
              <a:rPr lang="en-US" dirty="0">
                <a:solidFill>
                  <a:srgbClr val="196E78"/>
                </a:solidFill>
                <a:ea typeface="Source Sans Pro" charset="0"/>
              </a:rPr>
              <a:t>Manufacturing </a:t>
            </a:r>
            <a:r>
              <a:rPr lang="en-US" dirty="0" smtClean="0">
                <a:solidFill>
                  <a:srgbClr val="196E78"/>
                </a:solidFill>
                <a:ea typeface="Source Sans Pro" charset="0"/>
              </a:rPr>
              <a:t>Costs </a:t>
            </a:r>
            <a:r>
              <a:rPr lang="en-US" sz="2400" b="0" dirty="0" smtClean="0">
                <a:solidFill>
                  <a:srgbClr val="196E78"/>
                </a:solidFill>
                <a:ea typeface="Source Sans Pro" charset="0"/>
              </a:rPr>
              <a:t>(2 of 4)</a:t>
            </a:r>
            <a:endParaRPr lang="en-IN" sz="2400" b="0" dirty="0"/>
          </a:p>
        </p:txBody>
      </p:sp>
      <p:sp>
        <p:nvSpPr>
          <p:cNvPr id="6" name="Content Placeholder 5"/>
          <p:cNvSpPr>
            <a:spLocks noGrp="1"/>
          </p:cNvSpPr>
          <p:nvPr>
            <p:ph sz="quarter" idx="16"/>
          </p:nvPr>
        </p:nvSpPr>
        <p:spPr>
          <a:xfrm>
            <a:off x="304800" y="1716739"/>
            <a:ext cx="8534400" cy="1026461"/>
          </a:xfrm>
        </p:spPr>
        <p:txBody>
          <a:bodyPr/>
          <a:lstStyle/>
          <a:p>
            <a:pPr>
              <a:lnSpc>
                <a:spcPct val="100000"/>
              </a:lnSpc>
              <a:spcBef>
                <a:spcPts val="1200"/>
              </a:spcBef>
            </a:pPr>
            <a:r>
              <a:rPr lang="en-US" sz="2200" dirty="0"/>
              <a:t>Record the company’s manufacturing costs.</a:t>
            </a:r>
          </a:p>
          <a:p>
            <a:pPr marL="268288" indent="-268288">
              <a:lnSpc>
                <a:spcPct val="100000"/>
              </a:lnSpc>
              <a:spcBef>
                <a:spcPts val="1200"/>
              </a:spcBef>
            </a:pPr>
            <a:r>
              <a:rPr lang="en-US" sz="2200" dirty="0"/>
              <a:t>a. Raw material purchases of $4,200.</a:t>
            </a:r>
          </a:p>
        </p:txBody>
      </p:sp>
      <p:sp>
        <p:nvSpPr>
          <p:cNvPr id="10" name="Content Placeholder 9"/>
          <p:cNvSpPr>
            <a:spLocks noGrp="1"/>
          </p:cNvSpPr>
          <p:nvPr>
            <p:ph sz="quarter" idx="18"/>
          </p:nvPr>
        </p:nvSpPr>
        <p:spPr>
          <a:xfrm>
            <a:off x="3886200" y="3297297"/>
            <a:ext cx="3048000" cy="351131"/>
          </a:xfrm>
        </p:spPr>
        <p:txBody>
          <a:bodyPr/>
          <a:lstStyle/>
          <a:p>
            <a:r>
              <a:rPr lang="en-US" sz="2200" dirty="0" smtClean="0"/>
              <a:t>Manufacturing Costs</a:t>
            </a:r>
            <a:endParaRPr lang="en-US" sz="2200" dirty="0" smtClean="0">
              <a:solidFill>
                <a:srgbClr val="000000"/>
              </a:solidFill>
            </a:endParaRPr>
          </a:p>
        </p:txBody>
      </p:sp>
      <p:graphicFrame>
        <p:nvGraphicFramePr>
          <p:cNvPr id="13" name="Content Placeholder 12" descr="Table is accessible to screenreaders"/>
          <p:cNvGraphicFramePr>
            <a:graphicFrameLocks noGrp="1"/>
          </p:cNvGraphicFramePr>
          <p:nvPr>
            <p:ph sz="quarter" idx="19"/>
            <p:extLst>
              <p:ext uri="{D42A27DB-BD31-4B8C-83A1-F6EECF244321}">
                <p14:modId xmlns:p14="http://schemas.microsoft.com/office/powerpoint/2010/main" val="1991881735"/>
              </p:ext>
            </p:extLst>
          </p:nvPr>
        </p:nvGraphicFramePr>
        <p:xfrm>
          <a:off x="304800" y="3794760"/>
          <a:ext cx="8534400" cy="2225040"/>
        </p:xfrm>
        <a:graphic>
          <a:graphicData uri="http://schemas.openxmlformats.org/drawingml/2006/table">
            <a:tbl>
              <a:tblPr firstRow="1" bandRow="1">
                <a:tableStyleId>{5C22544A-7EE6-4342-B048-85BDC9FD1C3A}</a:tableStyleId>
              </a:tblPr>
              <a:tblGrid>
                <a:gridCol w="1143000">
                  <a:extLst>
                    <a:ext uri="{9D8B030D-6E8A-4147-A177-3AD203B41FA5}">
                      <a16:colId xmlns:a16="http://schemas.microsoft.com/office/drawing/2014/main" val="2888072395"/>
                    </a:ext>
                  </a:extLst>
                </a:gridCol>
                <a:gridCol w="2743200">
                  <a:extLst>
                    <a:ext uri="{9D8B030D-6E8A-4147-A177-3AD203B41FA5}">
                      <a16:colId xmlns:a16="http://schemas.microsoft.com/office/drawing/2014/main" val="998252444"/>
                    </a:ext>
                  </a:extLst>
                </a:gridCol>
                <a:gridCol w="1905000">
                  <a:extLst>
                    <a:ext uri="{9D8B030D-6E8A-4147-A177-3AD203B41FA5}">
                      <a16:colId xmlns:a16="http://schemas.microsoft.com/office/drawing/2014/main" val="3645053998"/>
                    </a:ext>
                  </a:extLst>
                </a:gridCol>
                <a:gridCol w="2743200">
                  <a:extLst>
                    <a:ext uri="{9D8B030D-6E8A-4147-A177-3AD203B41FA5}">
                      <a16:colId xmlns:a16="http://schemas.microsoft.com/office/drawing/2014/main" val="1432987721"/>
                    </a:ext>
                  </a:extLst>
                </a:gridCol>
              </a:tblGrid>
              <a:tr h="370840">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800" u="none" strike="noStrike" dirty="0">
                          <a:solidFill>
                            <a:schemeClr val="tx1"/>
                          </a:solidFill>
                          <a:effectLst/>
                          <a:latin typeface="Times New Roman" panose="02020603050405020304" pitchFamily="18" charset="0"/>
                          <a:cs typeface="Times New Roman" panose="02020603050405020304" pitchFamily="18" charset="0"/>
                        </a:rPr>
                        <a:t>Raw </a:t>
                      </a: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Materials Inventory</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4233" marR="4233" marT="4233"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Factory</a:t>
                      </a:r>
                      <a:r>
                        <a:rPr lang="en-IN" sz="180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Labor</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Manufacturing Overhead</a:t>
                      </a:r>
                      <a:r>
                        <a:rPr lang="en-IN" sz="1800" dirty="0" smtClean="0">
                          <a:solidFill>
                            <a:schemeClr val="tx1"/>
                          </a:solidFill>
                          <a:latin typeface="Times New Roman" panose="02020603050405020304" pitchFamily="18" charset="0"/>
                          <a:cs typeface="Times New Roman" panose="02020603050405020304" pitchFamily="18" charset="0"/>
                        </a:rPr>
                        <a:t> </a:t>
                      </a:r>
                      <a:endParaRPr lang="en-IN" sz="1800" dirty="0">
                        <a:solidFill>
                          <a:schemeClr val="tx1"/>
                        </a:solidFill>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43524102"/>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a.</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+$4,200</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4233" marR="4233" marT="4233"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83552846"/>
                  </a:ext>
                </a:extLst>
              </a:tr>
              <a:tr h="370840">
                <a:tc>
                  <a:txBody>
                    <a:bodyPr/>
                    <a:lstStyle/>
                    <a:p>
                      <a:pPr algn="ctr"/>
                      <a:r>
                        <a:rPr lang="en-IN" sz="1800" dirty="0" smtClean="0">
                          <a:latin typeface="Times New Roman" panose="02020603050405020304" pitchFamily="18" charset="0"/>
                          <a:cs typeface="Times New Roman" panose="02020603050405020304" pitchFamily="18" charset="0"/>
                        </a:rPr>
                        <a:t>b.</a:t>
                      </a: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10234582"/>
                  </a:ext>
                </a:extLst>
              </a:tr>
              <a:tr h="370840">
                <a:tc>
                  <a:txBody>
                    <a:bodyPr/>
                    <a:lstStyle/>
                    <a:p>
                      <a:pPr algn="ctr"/>
                      <a:r>
                        <a:rPr lang="en-IN" sz="1800" dirty="0" smtClean="0">
                          <a:latin typeface="Times New Roman" panose="02020603050405020304" pitchFamily="18" charset="0"/>
                          <a:cs typeface="Times New Roman" panose="02020603050405020304" pitchFamily="18" charset="0"/>
                        </a:rPr>
                        <a:t>c.</a:t>
                      </a: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u="none" strike="noStrike" kern="1200" dirty="0" smtClean="0">
                        <a:solidFill>
                          <a:schemeClr val="dk1"/>
                        </a:solidFill>
                        <a:effectLst/>
                        <a:latin typeface="Times New Roman" panose="02020603050405020304" pitchFamily="18" charset="0"/>
                        <a:ea typeface="+mn-ea"/>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1751500"/>
                  </a:ext>
                </a:extLst>
              </a:tr>
              <a:tr h="370840">
                <a:tc>
                  <a:txBody>
                    <a:bodyPr/>
                    <a:lstStyle/>
                    <a:p>
                      <a:pPr algn="ctr"/>
                      <a:r>
                        <a:rPr lang="en-IN" sz="1800" dirty="0" smtClean="0">
                          <a:latin typeface="Times New Roman" panose="02020603050405020304" pitchFamily="18" charset="0"/>
                          <a:cs typeface="Times New Roman" panose="02020603050405020304" pitchFamily="18" charset="0"/>
                        </a:rPr>
                        <a:t>c.</a:t>
                      </a: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u="none" strike="noStrike" kern="1200" dirty="0" smtClean="0">
                        <a:solidFill>
                          <a:schemeClr val="dk1"/>
                        </a:solidFill>
                        <a:effectLst/>
                        <a:latin typeface="Times New Roman" panose="02020603050405020304" pitchFamily="18" charset="0"/>
                        <a:ea typeface="+mn-ea"/>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38102035"/>
                  </a:ext>
                </a:extLst>
              </a:tr>
              <a:tr h="370840">
                <a:tc>
                  <a:txBody>
                    <a:bodyPr/>
                    <a:lstStyle/>
                    <a:p>
                      <a:pPr algn="ctr"/>
                      <a:r>
                        <a:rPr lang="en-IN" sz="1800" dirty="0" smtClean="0">
                          <a:latin typeface="Times New Roman" panose="02020603050405020304" pitchFamily="18" charset="0"/>
                          <a:cs typeface="Times New Roman" panose="02020603050405020304" pitchFamily="18" charset="0"/>
                        </a:rPr>
                        <a:t>c.</a:t>
                      </a: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u="none" strike="noStrike" kern="1200" dirty="0" smtClean="0">
                        <a:solidFill>
                          <a:schemeClr val="dk1"/>
                        </a:solidFill>
                        <a:effectLst/>
                        <a:latin typeface="Times New Roman" panose="02020603050405020304" pitchFamily="18" charset="0"/>
                        <a:ea typeface="+mn-ea"/>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92471316"/>
                  </a:ext>
                </a:extLst>
              </a:tr>
            </a:tbl>
          </a:graphicData>
        </a:graphic>
      </p:graphicFrame>
      <p:sp>
        <p:nvSpPr>
          <p:cNvPr id="8"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1</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pPr/>
              <a:t>16</a:t>
            </a:fld>
            <a:endParaRPr lang="en-US" dirty="0"/>
          </a:p>
        </p:txBody>
      </p:sp>
      <p:sp>
        <p:nvSpPr>
          <p:cNvPr id="5" name="Footer Placeholder 4"/>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3882145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762000"/>
          </a:xfrm>
        </p:spPr>
        <p:txBody>
          <a:bodyPr>
            <a:noAutofit/>
          </a:bodyPr>
          <a:lstStyle/>
          <a:p>
            <a:r>
              <a:rPr lang="en-US" dirty="0">
                <a:ea typeface="Source Sans Pro" charset="0"/>
              </a:rPr>
              <a:t>Do It! </a:t>
            </a:r>
            <a:r>
              <a:rPr lang="en-US" dirty="0" smtClean="0">
                <a:ea typeface="Source Sans Pro" charset="0"/>
              </a:rPr>
              <a:t>1: </a:t>
            </a:r>
            <a:r>
              <a:rPr lang="en-US" dirty="0">
                <a:solidFill>
                  <a:srgbClr val="196E78"/>
                </a:solidFill>
                <a:ea typeface="Source Sans Pro" charset="0"/>
              </a:rPr>
              <a:t>Manufacturing </a:t>
            </a:r>
            <a:r>
              <a:rPr lang="en-US" dirty="0" smtClean="0">
                <a:solidFill>
                  <a:srgbClr val="196E78"/>
                </a:solidFill>
                <a:ea typeface="Source Sans Pro" charset="0"/>
              </a:rPr>
              <a:t>Costs </a:t>
            </a:r>
            <a:r>
              <a:rPr lang="en-US" sz="2400" b="0" dirty="0" smtClean="0">
                <a:solidFill>
                  <a:srgbClr val="196E78"/>
                </a:solidFill>
                <a:ea typeface="Source Sans Pro" charset="0"/>
              </a:rPr>
              <a:t>(3 of 4)</a:t>
            </a:r>
            <a:endParaRPr lang="en-IN" sz="2400" b="0" dirty="0"/>
          </a:p>
        </p:txBody>
      </p:sp>
      <p:sp>
        <p:nvSpPr>
          <p:cNvPr id="6" name="Content Placeholder 5"/>
          <p:cNvSpPr>
            <a:spLocks noGrp="1"/>
          </p:cNvSpPr>
          <p:nvPr>
            <p:ph sz="quarter" idx="16"/>
          </p:nvPr>
        </p:nvSpPr>
        <p:spPr>
          <a:xfrm>
            <a:off x="304800" y="1716739"/>
            <a:ext cx="8534400" cy="1217114"/>
          </a:xfrm>
        </p:spPr>
        <p:txBody>
          <a:bodyPr/>
          <a:lstStyle/>
          <a:p>
            <a:pPr>
              <a:lnSpc>
                <a:spcPct val="100000"/>
              </a:lnSpc>
              <a:spcBef>
                <a:spcPts val="1200"/>
              </a:spcBef>
            </a:pPr>
            <a:r>
              <a:rPr lang="en-US" sz="2200" dirty="0"/>
              <a:t>Record the company’s manufacturing costs.</a:t>
            </a:r>
          </a:p>
          <a:p>
            <a:pPr marL="268288" indent="-268288">
              <a:lnSpc>
                <a:spcPct val="100000"/>
              </a:lnSpc>
              <a:spcBef>
                <a:spcPts val="1200"/>
              </a:spcBef>
            </a:pPr>
            <a:r>
              <a:rPr lang="en-US" sz="2200" dirty="0"/>
              <a:t>b. Factory labor of $18,000. Of that amount, $15,000 relates to wages and $3,000 relates to payroll taxes</a:t>
            </a:r>
            <a:r>
              <a:rPr lang="en-US" sz="2200" dirty="0" smtClean="0"/>
              <a:t>.</a:t>
            </a:r>
            <a:endParaRPr lang="en-US" sz="2200" dirty="0"/>
          </a:p>
        </p:txBody>
      </p:sp>
      <p:sp>
        <p:nvSpPr>
          <p:cNvPr id="10" name="Content Placeholder 9"/>
          <p:cNvSpPr>
            <a:spLocks noGrp="1"/>
          </p:cNvSpPr>
          <p:nvPr>
            <p:ph sz="quarter" idx="18"/>
          </p:nvPr>
        </p:nvSpPr>
        <p:spPr>
          <a:xfrm>
            <a:off x="3886200" y="3297297"/>
            <a:ext cx="3048000" cy="351131"/>
          </a:xfrm>
        </p:spPr>
        <p:txBody>
          <a:bodyPr/>
          <a:lstStyle/>
          <a:p>
            <a:r>
              <a:rPr lang="en-US" sz="2200" dirty="0" smtClean="0"/>
              <a:t>Manufacturing Costs</a:t>
            </a:r>
            <a:endParaRPr lang="en-US" sz="2200" dirty="0" smtClean="0">
              <a:solidFill>
                <a:srgbClr val="000000"/>
              </a:solidFill>
            </a:endParaRPr>
          </a:p>
        </p:txBody>
      </p:sp>
      <p:graphicFrame>
        <p:nvGraphicFramePr>
          <p:cNvPr id="13" name="Content Placeholder 12" descr="Table is accessible to screenreaders"/>
          <p:cNvGraphicFramePr>
            <a:graphicFrameLocks noGrp="1"/>
          </p:cNvGraphicFramePr>
          <p:nvPr>
            <p:ph sz="quarter" idx="19"/>
            <p:extLst>
              <p:ext uri="{D42A27DB-BD31-4B8C-83A1-F6EECF244321}">
                <p14:modId xmlns:p14="http://schemas.microsoft.com/office/powerpoint/2010/main" val="3740608271"/>
              </p:ext>
            </p:extLst>
          </p:nvPr>
        </p:nvGraphicFramePr>
        <p:xfrm>
          <a:off x="304800" y="3794760"/>
          <a:ext cx="8534400" cy="2225040"/>
        </p:xfrm>
        <a:graphic>
          <a:graphicData uri="http://schemas.openxmlformats.org/drawingml/2006/table">
            <a:tbl>
              <a:tblPr firstRow="1" bandRow="1">
                <a:tableStyleId>{5C22544A-7EE6-4342-B048-85BDC9FD1C3A}</a:tableStyleId>
              </a:tblPr>
              <a:tblGrid>
                <a:gridCol w="1143000">
                  <a:extLst>
                    <a:ext uri="{9D8B030D-6E8A-4147-A177-3AD203B41FA5}">
                      <a16:colId xmlns:a16="http://schemas.microsoft.com/office/drawing/2014/main" val="2888072395"/>
                    </a:ext>
                  </a:extLst>
                </a:gridCol>
                <a:gridCol w="2743200">
                  <a:extLst>
                    <a:ext uri="{9D8B030D-6E8A-4147-A177-3AD203B41FA5}">
                      <a16:colId xmlns:a16="http://schemas.microsoft.com/office/drawing/2014/main" val="998252444"/>
                    </a:ext>
                  </a:extLst>
                </a:gridCol>
                <a:gridCol w="1905000">
                  <a:extLst>
                    <a:ext uri="{9D8B030D-6E8A-4147-A177-3AD203B41FA5}">
                      <a16:colId xmlns:a16="http://schemas.microsoft.com/office/drawing/2014/main" val="3645053998"/>
                    </a:ext>
                  </a:extLst>
                </a:gridCol>
                <a:gridCol w="2743200">
                  <a:extLst>
                    <a:ext uri="{9D8B030D-6E8A-4147-A177-3AD203B41FA5}">
                      <a16:colId xmlns:a16="http://schemas.microsoft.com/office/drawing/2014/main" val="1432987721"/>
                    </a:ext>
                  </a:extLst>
                </a:gridCol>
              </a:tblGrid>
              <a:tr h="370840">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800" u="none" strike="noStrike" dirty="0">
                          <a:solidFill>
                            <a:schemeClr val="tx1"/>
                          </a:solidFill>
                          <a:effectLst/>
                          <a:latin typeface="Times New Roman" panose="02020603050405020304" pitchFamily="18" charset="0"/>
                          <a:cs typeface="Times New Roman" panose="02020603050405020304" pitchFamily="18" charset="0"/>
                        </a:rPr>
                        <a:t>Raw </a:t>
                      </a: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Materials Inventory</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4233" marR="4233" marT="4233"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Factory</a:t>
                      </a:r>
                      <a:r>
                        <a:rPr lang="en-IN" sz="180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Labor</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Manufacturing Overhead</a:t>
                      </a:r>
                      <a:r>
                        <a:rPr lang="en-IN" sz="1800" dirty="0" smtClean="0">
                          <a:solidFill>
                            <a:schemeClr val="tx1"/>
                          </a:solidFill>
                          <a:latin typeface="Times New Roman" panose="02020603050405020304" pitchFamily="18" charset="0"/>
                          <a:cs typeface="Times New Roman" panose="02020603050405020304" pitchFamily="18" charset="0"/>
                        </a:rPr>
                        <a:t> </a:t>
                      </a:r>
                      <a:endParaRPr lang="en-IN" sz="1800" dirty="0">
                        <a:solidFill>
                          <a:schemeClr val="tx1"/>
                        </a:solidFill>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43524102"/>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a.</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+$4,200</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4233" marR="4233" marT="4233"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83552846"/>
                  </a:ext>
                </a:extLst>
              </a:tr>
              <a:tr h="370840">
                <a:tc>
                  <a:txBody>
                    <a:bodyPr/>
                    <a:lstStyle/>
                    <a:p>
                      <a:pPr algn="ctr"/>
                      <a:r>
                        <a:rPr lang="en-IN" sz="1800" dirty="0" smtClean="0">
                          <a:latin typeface="Times New Roman" panose="02020603050405020304" pitchFamily="18" charset="0"/>
                          <a:cs typeface="Times New Roman" panose="02020603050405020304" pitchFamily="18" charset="0"/>
                        </a:rPr>
                        <a:t>b.</a:t>
                      </a: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+$18,000</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10234582"/>
                  </a:ext>
                </a:extLst>
              </a:tr>
              <a:tr h="370840">
                <a:tc>
                  <a:txBody>
                    <a:bodyPr/>
                    <a:lstStyle/>
                    <a:p>
                      <a:pPr algn="ctr"/>
                      <a:r>
                        <a:rPr lang="en-IN" sz="1800" dirty="0" smtClean="0">
                          <a:latin typeface="Times New Roman" panose="02020603050405020304" pitchFamily="18" charset="0"/>
                          <a:cs typeface="Times New Roman" panose="02020603050405020304" pitchFamily="18" charset="0"/>
                        </a:rPr>
                        <a:t>c.</a:t>
                      </a: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u="none" strike="noStrike" kern="1200" dirty="0" smtClean="0">
                        <a:solidFill>
                          <a:schemeClr val="dk1"/>
                        </a:solidFill>
                        <a:effectLst/>
                        <a:latin typeface="Times New Roman" panose="02020603050405020304" pitchFamily="18" charset="0"/>
                        <a:ea typeface="+mn-ea"/>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1751500"/>
                  </a:ext>
                </a:extLst>
              </a:tr>
              <a:tr h="370840">
                <a:tc>
                  <a:txBody>
                    <a:bodyPr/>
                    <a:lstStyle/>
                    <a:p>
                      <a:pPr algn="ctr"/>
                      <a:r>
                        <a:rPr lang="en-IN" sz="1800" dirty="0" smtClean="0">
                          <a:latin typeface="Times New Roman" panose="02020603050405020304" pitchFamily="18" charset="0"/>
                          <a:cs typeface="Times New Roman" panose="02020603050405020304" pitchFamily="18" charset="0"/>
                        </a:rPr>
                        <a:t>c.</a:t>
                      </a: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u="none" strike="noStrike" kern="1200" dirty="0" smtClean="0">
                        <a:solidFill>
                          <a:schemeClr val="dk1"/>
                        </a:solidFill>
                        <a:effectLst/>
                        <a:latin typeface="Times New Roman" panose="02020603050405020304" pitchFamily="18" charset="0"/>
                        <a:ea typeface="+mn-ea"/>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38102035"/>
                  </a:ext>
                </a:extLst>
              </a:tr>
              <a:tr h="370840">
                <a:tc>
                  <a:txBody>
                    <a:bodyPr/>
                    <a:lstStyle/>
                    <a:p>
                      <a:pPr algn="ctr"/>
                      <a:r>
                        <a:rPr lang="en-IN" sz="1800" dirty="0" smtClean="0">
                          <a:latin typeface="Times New Roman" panose="02020603050405020304" pitchFamily="18" charset="0"/>
                          <a:cs typeface="Times New Roman" panose="02020603050405020304" pitchFamily="18" charset="0"/>
                        </a:rPr>
                        <a:t>c.</a:t>
                      </a: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u="none" strike="noStrike" kern="1200" dirty="0" smtClean="0">
                        <a:solidFill>
                          <a:schemeClr val="dk1"/>
                        </a:solidFill>
                        <a:effectLst/>
                        <a:latin typeface="Times New Roman" panose="02020603050405020304" pitchFamily="18" charset="0"/>
                        <a:ea typeface="+mn-ea"/>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92471316"/>
                  </a:ext>
                </a:extLst>
              </a:tr>
            </a:tbl>
          </a:graphicData>
        </a:graphic>
      </p:graphicFrame>
      <p:sp>
        <p:nvSpPr>
          <p:cNvPr id="8"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1</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pPr/>
              <a:t>17</a:t>
            </a:fld>
            <a:endParaRPr lang="en-US" dirty="0"/>
          </a:p>
        </p:txBody>
      </p:sp>
      <p:sp>
        <p:nvSpPr>
          <p:cNvPr id="5" name="Footer Placeholder 4"/>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196371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685800"/>
          </a:xfrm>
        </p:spPr>
        <p:txBody>
          <a:bodyPr>
            <a:noAutofit/>
          </a:bodyPr>
          <a:lstStyle/>
          <a:p>
            <a:r>
              <a:rPr lang="en-US" dirty="0">
                <a:ea typeface="Source Sans Pro" charset="0"/>
              </a:rPr>
              <a:t>Do It! </a:t>
            </a:r>
            <a:r>
              <a:rPr lang="en-US" dirty="0" smtClean="0">
                <a:ea typeface="Source Sans Pro" charset="0"/>
              </a:rPr>
              <a:t>1: </a:t>
            </a:r>
            <a:r>
              <a:rPr lang="en-US" dirty="0">
                <a:solidFill>
                  <a:srgbClr val="196E78"/>
                </a:solidFill>
                <a:ea typeface="Source Sans Pro" charset="0"/>
              </a:rPr>
              <a:t>Manufacturing </a:t>
            </a:r>
            <a:r>
              <a:rPr lang="en-US" dirty="0" smtClean="0">
                <a:solidFill>
                  <a:srgbClr val="196E78"/>
                </a:solidFill>
                <a:ea typeface="Source Sans Pro" charset="0"/>
              </a:rPr>
              <a:t>Costs </a:t>
            </a:r>
            <a:r>
              <a:rPr lang="en-US" sz="2400" b="0" dirty="0" smtClean="0">
                <a:solidFill>
                  <a:srgbClr val="196E78"/>
                </a:solidFill>
                <a:ea typeface="Source Sans Pro" charset="0"/>
              </a:rPr>
              <a:t>(4 of 4)</a:t>
            </a:r>
            <a:endParaRPr lang="en-IN" sz="2400" b="0" dirty="0"/>
          </a:p>
        </p:txBody>
      </p:sp>
      <p:sp>
        <p:nvSpPr>
          <p:cNvPr id="6" name="Content Placeholder 5"/>
          <p:cNvSpPr>
            <a:spLocks noGrp="1"/>
          </p:cNvSpPr>
          <p:nvPr>
            <p:ph sz="quarter" idx="16"/>
          </p:nvPr>
        </p:nvSpPr>
        <p:spPr>
          <a:xfrm>
            <a:off x="304800" y="1716739"/>
            <a:ext cx="8534400" cy="1217114"/>
          </a:xfrm>
        </p:spPr>
        <p:txBody>
          <a:bodyPr/>
          <a:lstStyle/>
          <a:p>
            <a:pPr>
              <a:lnSpc>
                <a:spcPct val="100000"/>
              </a:lnSpc>
              <a:spcBef>
                <a:spcPts val="1200"/>
              </a:spcBef>
            </a:pPr>
            <a:r>
              <a:rPr lang="en-US" sz="2200" dirty="0"/>
              <a:t>Record the company’s manufacturing costs.</a:t>
            </a:r>
          </a:p>
          <a:p>
            <a:pPr marL="268288" indent="-268288">
              <a:lnSpc>
                <a:spcPct val="100000"/>
              </a:lnSpc>
              <a:spcBef>
                <a:spcPts val="1200"/>
              </a:spcBef>
            </a:pPr>
            <a:r>
              <a:rPr lang="en-US" sz="2200" dirty="0" smtClean="0"/>
              <a:t>c. Factory </a:t>
            </a:r>
            <a:r>
              <a:rPr lang="en-US" sz="2200" dirty="0"/>
              <a:t>utilities of $2,200 are incurred, prepaid factory insurance of $1,800 has expired, and depreciation on the factory building is $3,500.</a:t>
            </a:r>
          </a:p>
        </p:txBody>
      </p:sp>
      <p:sp>
        <p:nvSpPr>
          <p:cNvPr id="10" name="Content Placeholder 9"/>
          <p:cNvSpPr>
            <a:spLocks noGrp="1"/>
          </p:cNvSpPr>
          <p:nvPr>
            <p:ph sz="quarter" idx="18"/>
          </p:nvPr>
        </p:nvSpPr>
        <p:spPr>
          <a:xfrm>
            <a:off x="3886200" y="3297297"/>
            <a:ext cx="3048000" cy="351131"/>
          </a:xfrm>
        </p:spPr>
        <p:txBody>
          <a:bodyPr/>
          <a:lstStyle/>
          <a:p>
            <a:r>
              <a:rPr lang="en-US" sz="2200" dirty="0" smtClean="0"/>
              <a:t>Manufacturing Costs</a:t>
            </a:r>
            <a:endParaRPr lang="en-US" sz="2200" dirty="0" smtClean="0">
              <a:solidFill>
                <a:srgbClr val="000000"/>
              </a:solidFill>
            </a:endParaRPr>
          </a:p>
        </p:txBody>
      </p:sp>
      <p:graphicFrame>
        <p:nvGraphicFramePr>
          <p:cNvPr id="13" name="Content Placeholder 12" descr="Table is accessible to screenreaders"/>
          <p:cNvGraphicFramePr>
            <a:graphicFrameLocks noGrp="1"/>
          </p:cNvGraphicFramePr>
          <p:nvPr>
            <p:ph sz="quarter" idx="19"/>
            <p:extLst>
              <p:ext uri="{D42A27DB-BD31-4B8C-83A1-F6EECF244321}">
                <p14:modId xmlns:p14="http://schemas.microsoft.com/office/powerpoint/2010/main" val="3923314691"/>
              </p:ext>
            </p:extLst>
          </p:nvPr>
        </p:nvGraphicFramePr>
        <p:xfrm>
          <a:off x="304800" y="3794760"/>
          <a:ext cx="8534400" cy="2225040"/>
        </p:xfrm>
        <a:graphic>
          <a:graphicData uri="http://schemas.openxmlformats.org/drawingml/2006/table">
            <a:tbl>
              <a:tblPr firstRow="1" bandRow="1">
                <a:tableStyleId>{5C22544A-7EE6-4342-B048-85BDC9FD1C3A}</a:tableStyleId>
              </a:tblPr>
              <a:tblGrid>
                <a:gridCol w="1143000">
                  <a:extLst>
                    <a:ext uri="{9D8B030D-6E8A-4147-A177-3AD203B41FA5}">
                      <a16:colId xmlns:a16="http://schemas.microsoft.com/office/drawing/2014/main" val="2888072395"/>
                    </a:ext>
                  </a:extLst>
                </a:gridCol>
                <a:gridCol w="2743200">
                  <a:extLst>
                    <a:ext uri="{9D8B030D-6E8A-4147-A177-3AD203B41FA5}">
                      <a16:colId xmlns:a16="http://schemas.microsoft.com/office/drawing/2014/main" val="998252444"/>
                    </a:ext>
                  </a:extLst>
                </a:gridCol>
                <a:gridCol w="1905000">
                  <a:extLst>
                    <a:ext uri="{9D8B030D-6E8A-4147-A177-3AD203B41FA5}">
                      <a16:colId xmlns:a16="http://schemas.microsoft.com/office/drawing/2014/main" val="3645053998"/>
                    </a:ext>
                  </a:extLst>
                </a:gridCol>
                <a:gridCol w="2743200">
                  <a:extLst>
                    <a:ext uri="{9D8B030D-6E8A-4147-A177-3AD203B41FA5}">
                      <a16:colId xmlns:a16="http://schemas.microsoft.com/office/drawing/2014/main" val="1432987721"/>
                    </a:ext>
                  </a:extLst>
                </a:gridCol>
              </a:tblGrid>
              <a:tr h="370840">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800" u="none" strike="noStrike" dirty="0">
                          <a:solidFill>
                            <a:schemeClr val="tx1"/>
                          </a:solidFill>
                          <a:effectLst/>
                          <a:latin typeface="Times New Roman" panose="02020603050405020304" pitchFamily="18" charset="0"/>
                          <a:cs typeface="Times New Roman" panose="02020603050405020304" pitchFamily="18" charset="0"/>
                        </a:rPr>
                        <a:t>Raw </a:t>
                      </a: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Materials Inventory</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4233" marR="4233" marT="4233"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Factory</a:t>
                      </a:r>
                      <a:r>
                        <a:rPr lang="en-IN" sz="180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Labor</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Manufacturing Overhead</a:t>
                      </a:r>
                      <a:r>
                        <a:rPr lang="en-IN" sz="1800" dirty="0" smtClean="0">
                          <a:solidFill>
                            <a:schemeClr val="tx1"/>
                          </a:solidFill>
                          <a:latin typeface="Times New Roman" panose="02020603050405020304" pitchFamily="18" charset="0"/>
                          <a:cs typeface="Times New Roman" panose="02020603050405020304" pitchFamily="18" charset="0"/>
                        </a:rPr>
                        <a:t> </a:t>
                      </a:r>
                      <a:endParaRPr lang="en-IN" sz="1800" dirty="0">
                        <a:solidFill>
                          <a:schemeClr val="tx1"/>
                        </a:solidFill>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43524102"/>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a.</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+$4,200</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marL="4233" marR="4233" marT="4233"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583552846"/>
                  </a:ext>
                </a:extLst>
              </a:tr>
              <a:tr h="370840">
                <a:tc>
                  <a:txBody>
                    <a:bodyPr/>
                    <a:lstStyle/>
                    <a:p>
                      <a:pPr algn="ctr"/>
                      <a:r>
                        <a:rPr lang="en-IN" sz="1800" dirty="0" smtClean="0">
                          <a:latin typeface="Times New Roman" panose="02020603050405020304" pitchFamily="18" charset="0"/>
                          <a:cs typeface="Times New Roman" panose="02020603050405020304" pitchFamily="18" charset="0"/>
                        </a:rPr>
                        <a:t>b.</a:t>
                      </a: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+$18,000</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10234582"/>
                  </a:ext>
                </a:extLst>
              </a:tr>
              <a:tr h="370840">
                <a:tc>
                  <a:txBody>
                    <a:bodyPr/>
                    <a:lstStyle/>
                    <a:p>
                      <a:pPr algn="ctr"/>
                      <a:r>
                        <a:rPr lang="en-IN" sz="1800" dirty="0" smtClean="0">
                          <a:latin typeface="Times New Roman" panose="02020603050405020304" pitchFamily="18" charset="0"/>
                          <a:cs typeface="Times New Roman" panose="02020603050405020304" pitchFamily="18" charset="0"/>
                        </a:rPr>
                        <a:t>c.</a:t>
                      </a: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kern="1200" dirty="0" smtClean="0">
                          <a:solidFill>
                            <a:schemeClr val="dk1"/>
                          </a:solidFill>
                          <a:effectLst/>
                          <a:latin typeface="Times New Roman" panose="02020603050405020304" pitchFamily="18" charset="0"/>
                          <a:ea typeface="+mn-ea"/>
                          <a:cs typeface="Times New Roman" panose="02020603050405020304" pitchFamily="18" charset="0"/>
                        </a:rPr>
                        <a:t>+$2,200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1751500"/>
                  </a:ext>
                </a:extLst>
              </a:tr>
              <a:tr h="370840">
                <a:tc>
                  <a:txBody>
                    <a:bodyPr/>
                    <a:lstStyle/>
                    <a:p>
                      <a:pPr algn="ctr"/>
                      <a:r>
                        <a:rPr lang="en-IN" sz="1800" dirty="0" smtClean="0">
                          <a:latin typeface="Times New Roman" panose="02020603050405020304" pitchFamily="18" charset="0"/>
                          <a:cs typeface="Times New Roman" panose="02020603050405020304" pitchFamily="18" charset="0"/>
                        </a:rPr>
                        <a:t>c.</a:t>
                      </a: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kern="1200" dirty="0" smtClean="0">
                          <a:solidFill>
                            <a:schemeClr val="dk1"/>
                          </a:solidFill>
                          <a:effectLst/>
                          <a:latin typeface="Times New Roman" panose="02020603050405020304" pitchFamily="18" charset="0"/>
                          <a:ea typeface="+mn-ea"/>
                          <a:cs typeface="Times New Roman" panose="02020603050405020304" pitchFamily="18" charset="0"/>
                        </a:rPr>
                        <a:t>    1,800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38102035"/>
                  </a:ext>
                </a:extLst>
              </a:tr>
              <a:tr h="370840">
                <a:tc>
                  <a:txBody>
                    <a:bodyPr/>
                    <a:lstStyle/>
                    <a:p>
                      <a:pPr algn="ctr"/>
                      <a:r>
                        <a:rPr lang="en-IN" sz="1800" dirty="0" smtClean="0">
                          <a:latin typeface="Times New Roman" panose="02020603050405020304" pitchFamily="18" charset="0"/>
                          <a:cs typeface="Times New Roman" panose="02020603050405020304" pitchFamily="18" charset="0"/>
                        </a:rPr>
                        <a:t>c.</a:t>
                      </a: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kern="1200" dirty="0" smtClean="0">
                          <a:solidFill>
                            <a:schemeClr val="dk1"/>
                          </a:solidFill>
                          <a:effectLst/>
                          <a:latin typeface="Times New Roman" panose="02020603050405020304" pitchFamily="18" charset="0"/>
                          <a:ea typeface="+mn-ea"/>
                          <a:cs typeface="Times New Roman" panose="02020603050405020304" pitchFamily="18" charset="0"/>
                        </a:rPr>
                        <a:t>    3,500</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92471316"/>
                  </a:ext>
                </a:extLst>
              </a:tr>
            </a:tbl>
          </a:graphicData>
        </a:graphic>
      </p:graphicFrame>
      <p:sp>
        <p:nvSpPr>
          <p:cNvPr id="8"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1</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pPr/>
              <a:t>18</a:t>
            </a:fld>
            <a:endParaRPr lang="en-US" dirty="0"/>
          </a:p>
        </p:txBody>
      </p:sp>
      <p:sp>
        <p:nvSpPr>
          <p:cNvPr id="5" name="Footer Placeholder 4"/>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87145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E58B2-B739-0E48-A157-742B5CB943BE}"/>
              </a:ext>
            </a:extLst>
          </p:cNvPr>
          <p:cNvSpPr>
            <a:spLocks noGrp="1"/>
          </p:cNvSpPr>
          <p:nvPr>
            <p:ph type="title"/>
          </p:nvPr>
        </p:nvSpPr>
        <p:spPr/>
        <p:txBody>
          <a:bodyPr>
            <a:normAutofit fontScale="90000"/>
          </a:bodyPr>
          <a:lstStyle/>
          <a:p>
            <a:r>
              <a:rPr lang="en-US" dirty="0">
                <a:latin typeface="Times New Roman" panose="02020603050405020304" pitchFamily="18" charset="0"/>
                <a:ea typeface="Source Sans Pro" charset="0"/>
                <a:cs typeface="Times New Roman" panose="02020603050405020304" pitchFamily="18" charset="0"/>
              </a:rPr>
              <a:t>Assigning Manufacturing </a:t>
            </a:r>
            <a:r>
              <a:rPr lang="en-US" dirty="0" smtClean="0">
                <a:latin typeface="Times New Roman" panose="02020603050405020304" pitchFamily="18" charset="0"/>
                <a:ea typeface="Source Sans Pro" charset="0"/>
                <a:cs typeface="Times New Roman" panose="02020603050405020304" pitchFamily="18" charset="0"/>
              </a:rPr>
              <a:t>Costs </a:t>
            </a:r>
            <a:endParaRPr lang="en-US" dirty="0"/>
          </a:p>
        </p:txBody>
      </p:sp>
      <p:sp>
        <p:nvSpPr>
          <p:cNvPr id="9" name="LOH">
            <a:extLst>
              <a:ext uri="{FF2B5EF4-FFF2-40B4-BE49-F238E27FC236}">
                <a16:creationId xmlns:a16="http://schemas.microsoft.com/office/drawing/2014/main" id="{8A0BC1B4-F8F7-BD4E-8675-84499C0C5243}"/>
              </a:ext>
            </a:extLst>
          </p:cNvPr>
          <p:cNvSpPr>
            <a:spLocks noGrp="1"/>
          </p:cNvSpPr>
          <p:nvPr>
            <p:ph sz="quarter" idx="12"/>
          </p:nvPr>
        </p:nvSpPr>
        <p:spPr/>
        <p:txBody>
          <a:bodyPr/>
          <a:lstStyle/>
          <a:p>
            <a:r>
              <a:rPr lang="en-US" dirty="0">
                <a:latin typeface="Times New Roman" panose="02020603050405020304" pitchFamily="18" charset="0"/>
                <a:cs typeface="Times New Roman" panose="02020603050405020304" pitchFamily="18" charset="0"/>
              </a:rPr>
              <a:t>LEARNING OBJECTIVE </a:t>
            </a:r>
            <a:r>
              <a:rPr lang="en-US" dirty="0" smtClean="0">
                <a:latin typeface="Times New Roman" panose="02020603050405020304" pitchFamily="18" charset="0"/>
                <a:cs typeface="Times New Roman" panose="02020603050405020304" pitchFamily="18" charset="0"/>
              </a:rPr>
              <a:t>2</a:t>
            </a:r>
            <a:endParaRPr lang="en-US" dirty="0">
              <a:latin typeface="Times New Roman" panose="02020603050405020304" pitchFamily="18" charset="0"/>
              <a:cs typeface="Times New Roman" panose="02020603050405020304" pitchFamily="18" charset="0"/>
            </a:endParaRPr>
          </a:p>
        </p:txBody>
      </p:sp>
      <p:sp>
        <p:nvSpPr>
          <p:cNvPr id="10" name="LO">
            <a:extLst>
              <a:ext uri="{FF2B5EF4-FFF2-40B4-BE49-F238E27FC236}">
                <a16:creationId xmlns:a16="http://schemas.microsoft.com/office/drawing/2014/main" id="{6D340D3D-D3F7-1C4B-8474-4FE1B56D1714}"/>
              </a:ext>
            </a:extLst>
          </p:cNvPr>
          <p:cNvSpPr>
            <a:spLocks noGrp="1"/>
          </p:cNvSpPr>
          <p:nvPr>
            <p:ph sz="quarter" idx="13"/>
          </p:nvPr>
        </p:nvSpPr>
        <p:spPr>
          <a:xfrm>
            <a:off x="0" y="1066800"/>
            <a:ext cx="9144000" cy="1219200"/>
          </a:xfrm>
        </p:spPr>
        <p:txBody>
          <a:bodyPr/>
          <a:lstStyle/>
          <a:p>
            <a:r>
              <a:rPr lang="en-US" dirty="0">
                <a:latin typeface="Times New Roman" panose="02020603050405020304" pitchFamily="18" charset="0"/>
                <a:cs typeface="Times New Roman" panose="02020603050405020304" pitchFamily="18" charset="0"/>
              </a:rPr>
              <a:t>Use a job cost sheet to assign costs to work in process.</a:t>
            </a:r>
          </a:p>
        </p:txBody>
      </p:sp>
      <p:sp>
        <p:nvSpPr>
          <p:cNvPr id="11" name="Content Placeholder">
            <a:extLst>
              <a:ext uri="{FF2B5EF4-FFF2-40B4-BE49-F238E27FC236}">
                <a16:creationId xmlns:a16="http://schemas.microsoft.com/office/drawing/2014/main" id="{B31B8972-B153-D349-9A41-4DA7CF81DB6F}"/>
              </a:ext>
            </a:extLst>
          </p:cNvPr>
          <p:cNvSpPr>
            <a:spLocks noGrp="1"/>
          </p:cNvSpPr>
          <p:nvPr>
            <p:ph sz="quarter" idx="14"/>
          </p:nvPr>
        </p:nvSpPr>
        <p:spPr>
          <a:xfrm>
            <a:off x="333828" y="2438400"/>
            <a:ext cx="8505371" cy="3733800"/>
          </a:xfrm>
        </p:spPr>
        <p:txBody>
          <a:bodyPr/>
          <a:lstStyle/>
          <a:p>
            <a:r>
              <a:rPr lang="en-US" b="1" dirty="0">
                <a:latin typeface="Times New Roman" panose="02020603050405020304" pitchFamily="18" charset="0"/>
                <a:cs typeface="Times New Roman" panose="02020603050405020304" pitchFamily="18" charset="0"/>
              </a:rPr>
              <a:t>Assigning</a:t>
            </a:r>
            <a:r>
              <a:rPr lang="en-US" dirty="0">
                <a:latin typeface="Times New Roman" panose="02020603050405020304" pitchFamily="18" charset="0"/>
                <a:cs typeface="Times New Roman" panose="02020603050405020304" pitchFamily="18" charset="0"/>
              </a:rPr>
              <a:t> manufacturing costs to </a:t>
            </a:r>
            <a:r>
              <a:rPr lang="en-US" b="1" dirty="0">
                <a:latin typeface="Times New Roman" panose="02020603050405020304" pitchFamily="18" charset="0"/>
                <a:cs typeface="Times New Roman" panose="02020603050405020304" pitchFamily="18" charset="0"/>
              </a:rPr>
              <a:t>work in process </a:t>
            </a:r>
            <a:r>
              <a:rPr lang="en-US" dirty="0">
                <a:latin typeface="Times New Roman" panose="02020603050405020304" pitchFamily="18" charset="0"/>
                <a:cs typeface="Times New Roman" panose="02020603050405020304" pitchFamily="18" charset="0"/>
              </a:rPr>
              <a:t>results in the following entries.</a:t>
            </a:r>
            <a:endParaRPr lang="en-US" altLang="en-US" dirty="0">
              <a:latin typeface="Times New Roman" panose="02020603050405020304" pitchFamily="18" charset="0"/>
              <a:cs typeface="Times New Roman" panose="02020603050405020304" pitchFamily="18" charset="0"/>
            </a:endParaRPr>
          </a:p>
          <a:p>
            <a:pPr marL="763200" indent="-403200">
              <a:buClr>
                <a:schemeClr val="accent2"/>
              </a:buClr>
              <a:buSzPct val="100000"/>
              <a:buFont typeface="+mj-lt"/>
              <a:buAutoNum type="arabicPeriod"/>
            </a:pPr>
            <a:r>
              <a:rPr lang="en-US" altLang="en-US" b="1" dirty="0">
                <a:latin typeface="Times New Roman" panose="02020603050405020304" pitchFamily="18" charset="0"/>
                <a:cs typeface="Times New Roman" panose="02020603050405020304" pitchFamily="18" charset="0"/>
              </a:rPr>
              <a:t>Increases </a:t>
            </a:r>
            <a:r>
              <a:rPr lang="en-US" altLang="en-US" dirty="0">
                <a:latin typeface="Times New Roman" panose="02020603050405020304" pitchFamily="18" charset="0"/>
                <a:cs typeface="Times New Roman" panose="02020603050405020304" pitchFamily="18" charset="0"/>
              </a:rPr>
              <a:t>to Work in Process Inventory</a:t>
            </a:r>
          </a:p>
          <a:p>
            <a:pPr marL="763200" indent="-403200">
              <a:buClr>
                <a:schemeClr val="accent2"/>
              </a:buClr>
              <a:buSzPct val="100000"/>
              <a:buFont typeface="+mj-lt"/>
              <a:buAutoNum type="arabicPeriod"/>
            </a:pPr>
            <a:r>
              <a:rPr lang="en-US" altLang="en-US" b="1" dirty="0">
                <a:latin typeface="Times New Roman" panose="02020603050405020304" pitchFamily="18" charset="0"/>
                <a:cs typeface="Times New Roman" panose="02020603050405020304" pitchFamily="18" charset="0"/>
              </a:rPr>
              <a:t>Decreases </a:t>
            </a:r>
            <a:r>
              <a:rPr lang="en-US" altLang="en-US" dirty="0" smtClean="0">
                <a:latin typeface="Times New Roman" panose="02020603050405020304" pitchFamily="18" charset="0"/>
                <a:cs typeface="Times New Roman" panose="02020603050405020304" pitchFamily="18" charset="0"/>
              </a:rPr>
              <a:t>to</a:t>
            </a:r>
          </a:p>
          <a:p>
            <a:pPr marL="982800" lvl="1" indent="-320400">
              <a:spcBef>
                <a:spcPts val="1000"/>
              </a:spcBef>
              <a:buClr>
                <a:srgbClr val="990000"/>
              </a:buClr>
              <a:buSzPct val="80000"/>
              <a:buFont typeface="Courier New" panose="02070309020205020404" pitchFamily="49" charset="0"/>
              <a:buChar char="o"/>
            </a:pPr>
            <a:r>
              <a:rPr lang="en-US" altLang="en-US" sz="2600" dirty="0">
                <a:latin typeface="Times New Roman" panose="02020603050405020304" pitchFamily="18" charset="0"/>
                <a:cs typeface="Times New Roman" panose="02020603050405020304" pitchFamily="18" charset="0"/>
              </a:rPr>
              <a:t>Raw Materials Inventory</a:t>
            </a:r>
          </a:p>
          <a:p>
            <a:pPr marL="982800" lvl="1" indent="-320400">
              <a:spcBef>
                <a:spcPts val="1000"/>
              </a:spcBef>
              <a:buClr>
                <a:srgbClr val="990000"/>
              </a:buClr>
              <a:buSzPct val="80000"/>
              <a:buFont typeface="Courier New" panose="02070309020205020404" pitchFamily="49" charset="0"/>
              <a:buChar char="o"/>
            </a:pPr>
            <a:r>
              <a:rPr lang="en-US" altLang="en-US" sz="2600" dirty="0">
                <a:latin typeface="Times New Roman" panose="02020603050405020304" pitchFamily="18" charset="0"/>
                <a:cs typeface="Times New Roman" panose="02020603050405020304" pitchFamily="18" charset="0"/>
              </a:rPr>
              <a:t>Factory Labor</a:t>
            </a:r>
          </a:p>
          <a:p>
            <a:pPr marL="982800" lvl="1" indent="-320400">
              <a:spcBef>
                <a:spcPts val="1000"/>
              </a:spcBef>
              <a:buClr>
                <a:srgbClr val="990000"/>
              </a:buClr>
              <a:buSzPct val="80000"/>
              <a:buFont typeface="Courier New" panose="02070309020205020404" pitchFamily="49" charset="0"/>
              <a:buChar char="o"/>
            </a:pPr>
            <a:r>
              <a:rPr lang="en-US" altLang="en-US" sz="2600" dirty="0">
                <a:latin typeface="Times New Roman" panose="02020603050405020304" pitchFamily="18" charset="0"/>
                <a:cs typeface="Times New Roman" panose="02020603050405020304" pitchFamily="18" charset="0"/>
              </a:rPr>
              <a:t>Manufacturing Overhead</a:t>
            </a:r>
            <a:endParaRPr lang="en-IN" dirty="0">
              <a:latin typeface="Times New Roman" panose="02020603050405020304" pitchFamily="18" charset="0"/>
              <a:cs typeface="Times New Roman" panose="02020603050405020304" pitchFamily="18" charset="0"/>
            </a:endParaRPr>
          </a:p>
        </p:txBody>
      </p:sp>
      <p:sp>
        <p:nvSpPr>
          <p:cNvPr id="12" name="LON">
            <a:extLst>
              <a:ext uri="{FF2B5EF4-FFF2-40B4-BE49-F238E27FC236}">
                <a16:creationId xmlns:a16="http://schemas.microsoft.com/office/drawing/2014/main" id="{318C2D1B-67FD-824B-B17B-F2B527B83D4C}"/>
              </a:ext>
            </a:extLst>
          </p:cNvPr>
          <p:cNvSpPr>
            <a:spLocks noGrp="1"/>
          </p:cNvSpPr>
          <p:nvPr>
            <p:ph sz="quarter" idx="15"/>
          </p:nvPr>
        </p:nvSpPr>
        <p:spPr>
          <a:xfrm>
            <a:off x="295274" y="6416675"/>
            <a:ext cx="569089" cy="365125"/>
          </a:xfrm>
        </p:spPr>
        <p:txBody>
          <a:bodyPr/>
          <a:lstStyle/>
          <a:p>
            <a:r>
              <a:rPr lang="en-US" dirty="0" smtClean="0">
                <a:solidFill>
                  <a:schemeClr val="tx1"/>
                </a:solidFill>
                <a:latin typeface="Times New Roman" panose="02020603050405020304" pitchFamily="18" charset="0"/>
                <a:cs typeface="Times New Roman" panose="02020603050405020304" pitchFamily="18" charset="0"/>
              </a:rPr>
              <a:t>L</a:t>
            </a:r>
            <a:r>
              <a:rPr lang="en-US" sz="100" dirty="0" smtClean="0">
                <a:solidFill>
                  <a:schemeClr val="tx1"/>
                </a:solidFill>
                <a:latin typeface="Times New Roman" panose="02020603050405020304" pitchFamily="18" charset="0"/>
                <a:cs typeface="Times New Roman" panose="02020603050405020304" pitchFamily="18" charset="0"/>
              </a:rPr>
              <a:t> </a:t>
            </a:r>
            <a:r>
              <a:rPr lang="en-US" dirty="0" smtClean="0">
                <a:solidFill>
                  <a:schemeClr val="tx1"/>
                </a:solidFill>
                <a:latin typeface="Times New Roman" panose="02020603050405020304" pitchFamily="18" charset="0"/>
                <a:cs typeface="Times New Roman" panose="02020603050405020304" pitchFamily="18" charset="0"/>
              </a:rPr>
              <a:t>O 2</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7" name="Slide Number Placeholder">
            <a:extLst>
              <a:ext uri="{FF2B5EF4-FFF2-40B4-BE49-F238E27FC236}">
                <a16:creationId xmlns:a16="http://schemas.microsoft.com/office/drawing/2014/main" id="{F8512387-193F-8345-B77C-4A8B507623D0}"/>
              </a:ext>
            </a:extLst>
          </p:cNvPr>
          <p:cNvSpPr>
            <a:spLocks noGrp="1"/>
          </p:cNvSpPr>
          <p:nvPr>
            <p:ph type="sldNum" sz="quarter" idx="10"/>
          </p:nvPr>
        </p:nvSpPr>
        <p:spPr/>
        <p:txBody>
          <a:bodyPr/>
          <a:lstStyle/>
          <a:p>
            <a:fld id="{67B19427-F580-D146-B60E-4CADEE75497F}" type="slidenum">
              <a:rPr lang="en-US" smtClean="0"/>
              <a:pPr/>
              <a:t>19</a:t>
            </a:fld>
            <a:endParaRPr lang="en-US" dirty="0"/>
          </a:p>
        </p:txBody>
      </p:sp>
      <p:sp>
        <p:nvSpPr>
          <p:cNvPr id="8" name="Footer Placeholder">
            <a:extLst>
              <a:ext uri="{FF2B5EF4-FFF2-40B4-BE49-F238E27FC236}">
                <a16:creationId xmlns:a16="http://schemas.microsoft.com/office/drawing/2014/main" id="{360E2FA8-DD17-5440-A0DA-EDE48D030975}"/>
              </a:ext>
            </a:extLst>
          </p:cNvPr>
          <p:cNvSpPr>
            <a:spLocks noGrp="1"/>
          </p:cNvSpPr>
          <p:nvPr>
            <p:ph type="ftr" sz="quarter" idx="11"/>
          </p:nvPr>
        </p:nvSpPr>
        <p:spPr/>
        <p:txBody>
          <a:bodyPr/>
          <a:lstStyle/>
          <a:p>
            <a:r>
              <a:rPr lang="en-US"/>
              <a:t>Copyright ©2018 John Wiley &amp; Sons, Inc. </a:t>
            </a:r>
            <a:endParaRPr lang="en-US" dirty="0"/>
          </a:p>
        </p:txBody>
      </p:sp>
    </p:spTree>
    <p:extLst>
      <p:ext uri="{BB962C8B-B14F-4D97-AF65-F5344CB8AC3E}">
        <p14:creationId xmlns:p14="http://schemas.microsoft.com/office/powerpoint/2010/main" val="247095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761999"/>
          </a:xfrm>
        </p:spPr>
        <p:txBody>
          <a:bodyPr/>
          <a:lstStyle/>
          <a:p>
            <a:r>
              <a:rPr lang="en-US" dirty="0">
                <a:ea typeface="Source Sans Pro" charset="0"/>
              </a:rPr>
              <a:t>Chapter Outline</a:t>
            </a:r>
            <a:endParaRPr lang="en-IN" dirty="0"/>
          </a:p>
        </p:txBody>
      </p:sp>
      <p:sp>
        <p:nvSpPr>
          <p:cNvPr id="6" name="Content Placeholder 5"/>
          <p:cNvSpPr>
            <a:spLocks noGrp="1"/>
          </p:cNvSpPr>
          <p:nvPr>
            <p:ph sz="quarter" idx="14"/>
          </p:nvPr>
        </p:nvSpPr>
        <p:spPr>
          <a:xfrm>
            <a:off x="304800" y="1752600"/>
            <a:ext cx="8534400" cy="4343400"/>
          </a:xfrm>
        </p:spPr>
        <p:txBody>
          <a:bodyPr/>
          <a:lstStyle/>
          <a:p>
            <a:pPr lvl="1">
              <a:spcBef>
                <a:spcPts val="1000"/>
              </a:spcBef>
            </a:pPr>
            <a:r>
              <a:rPr lang="en-US" sz="2600" b="1" dirty="0"/>
              <a:t>Learning Objectives</a:t>
            </a:r>
          </a:p>
          <a:p>
            <a:pPr marL="806450" lvl="1" indent="-806450">
              <a:spcBef>
                <a:spcPts val="1000"/>
              </a:spcBef>
            </a:pPr>
            <a:r>
              <a:rPr lang="en-US" sz="2600" b="1" dirty="0" smtClean="0">
                <a:solidFill>
                  <a:srgbClr val="990000"/>
                </a:solidFill>
              </a:rPr>
              <a:t>L</a:t>
            </a:r>
            <a:r>
              <a:rPr lang="en-US" sz="100" b="1" dirty="0" smtClean="0">
                <a:solidFill>
                  <a:srgbClr val="990000"/>
                </a:solidFill>
              </a:rPr>
              <a:t> </a:t>
            </a:r>
            <a:r>
              <a:rPr lang="en-US" sz="2600" b="1" dirty="0" smtClean="0">
                <a:solidFill>
                  <a:srgbClr val="990000"/>
                </a:solidFill>
              </a:rPr>
              <a:t>O 1 </a:t>
            </a:r>
            <a:r>
              <a:rPr lang="en-US" sz="2600" dirty="0" smtClean="0">
                <a:solidFill>
                  <a:schemeClr val="tx1"/>
                </a:solidFill>
              </a:rPr>
              <a:t>Describe </a:t>
            </a:r>
            <a:r>
              <a:rPr lang="en-US" sz="2600" dirty="0">
                <a:solidFill>
                  <a:schemeClr val="tx1"/>
                </a:solidFill>
              </a:rPr>
              <a:t>cost systems and the flow of costs in a </a:t>
            </a:r>
            <a:r>
              <a:rPr lang="en-US" sz="2600" dirty="0" smtClean="0">
                <a:solidFill>
                  <a:schemeClr val="tx1"/>
                </a:solidFill>
              </a:rPr>
              <a:t>job order </a:t>
            </a:r>
            <a:r>
              <a:rPr lang="en-US" sz="2600" dirty="0">
                <a:solidFill>
                  <a:schemeClr val="tx1"/>
                </a:solidFill>
              </a:rPr>
              <a:t>system.</a:t>
            </a:r>
          </a:p>
          <a:p>
            <a:pPr marL="914400" indent="-914400"/>
            <a:r>
              <a:rPr lang="en-US" sz="2600" b="1" dirty="0" smtClean="0">
                <a:solidFill>
                  <a:srgbClr val="990000"/>
                </a:solidFill>
              </a:rPr>
              <a:t>L</a:t>
            </a:r>
            <a:r>
              <a:rPr lang="en-US" sz="100" b="1" dirty="0" smtClean="0">
                <a:solidFill>
                  <a:srgbClr val="990000"/>
                </a:solidFill>
              </a:rPr>
              <a:t> </a:t>
            </a:r>
            <a:r>
              <a:rPr lang="en-US" sz="2600" b="1" dirty="0" smtClean="0">
                <a:solidFill>
                  <a:srgbClr val="990000"/>
                </a:solidFill>
              </a:rPr>
              <a:t>O 2</a:t>
            </a:r>
            <a:r>
              <a:rPr lang="en-US" sz="2600" dirty="0" smtClean="0"/>
              <a:t> Use </a:t>
            </a:r>
            <a:r>
              <a:rPr lang="en-US" sz="2600" dirty="0"/>
              <a:t>a job cost sheet to assign costs to work in process.</a:t>
            </a:r>
          </a:p>
          <a:p>
            <a:pPr marL="806450" indent="-806450"/>
            <a:r>
              <a:rPr lang="en-US" sz="2600" b="1" dirty="0" smtClean="0">
                <a:solidFill>
                  <a:srgbClr val="990000"/>
                </a:solidFill>
              </a:rPr>
              <a:t>L</a:t>
            </a:r>
            <a:r>
              <a:rPr lang="en-US" sz="100" b="1" dirty="0" smtClean="0">
                <a:solidFill>
                  <a:srgbClr val="990000"/>
                </a:solidFill>
              </a:rPr>
              <a:t> </a:t>
            </a:r>
            <a:r>
              <a:rPr lang="en-US" sz="2600" b="1" dirty="0" smtClean="0">
                <a:solidFill>
                  <a:srgbClr val="990000"/>
                </a:solidFill>
              </a:rPr>
              <a:t>O 3 </a:t>
            </a:r>
            <a:r>
              <a:rPr lang="en-US" sz="2600" dirty="0" smtClean="0"/>
              <a:t>Demonstrate </a:t>
            </a:r>
            <a:r>
              <a:rPr lang="en-US" sz="2600" dirty="0"/>
              <a:t>how to determine and use </a:t>
            </a:r>
            <a:r>
              <a:rPr lang="en-US" sz="2600" dirty="0" smtClean="0"/>
              <a:t>the predetermined </a:t>
            </a:r>
            <a:r>
              <a:rPr lang="en-US" sz="2600" dirty="0"/>
              <a:t>overhead rate.</a:t>
            </a:r>
          </a:p>
          <a:p>
            <a:pPr marL="806450" indent="-806450"/>
            <a:r>
              <a:rPr lang="en-US" sz="2600" b="1" dirty="0" smtClean="0">
                <a:solidFill>
                  <a:srgbClr val="990000"/>
                </a:solidFill>
              </a:rPr>
              <a:t>L</a:t>
            </a:r>
            <a:r>
              <a:rPr lang="en-US" sz="100" b="1" dirty="0" smtClean="0">
                <a:solidFill>
                  <a:srgbClr val="990000"/>
                </a:solidFill>
              </a:rPr>
              <a:t> </a:t>
            </a:r>
            <a:r>
              <a:rPr lang="en-US" sz="2600" b="1" dirty="0" smtClean="0">
                <a:solidFill>
                  <a:srgbClr val="990000"/>
                </a:solidFill>
              </a:rPr>
              <a:t>O 4</a:t>
            </a:r>
            <a:r>
              <a:rPr lang="en-US" sz="2600" dirty="0" smtClean="0"/>
              <a:t> Record manufacturing and service jobs completed and sold.</a:t>
            </a:r>
            <a:endParaRPr lang="en-US" sz="2600" dirty="0"/>
          </a:p>
          <a:p>
            <a:pPr marL="806450" indent="-806450"/>
            <a:r>
              <a:rPr lang="en-US" sz="2600" b="1" dirty="0" smtClean="0">
                <a:solidFill>
                  <a:srgbClr val="990000"/>
                </a:solidFill>
              </a:rPr>
              <a:t>L</a:t>
            </a:r>
            <a:r>
              <a:rPr lang="en-US" sz="100" b="1" dirty="0" smtClean="0">
                <a:solidFill>
                  <a:srgbClr val="990000"/>
                </a:solidFill>
              </a:rPr>
              <a:t> </a:t>
            </a:r>
            <a:r>
              <a:rPr lang="en-US" sz="2600" b="1" dirty="0" smtClean="0">
                <a:solidFill>
                  <a:srgbClr val="990000"/>
                </a:solidFill>
              </a:rPr>
              <a:t>O 5</a:t>
            </a:r>
            <a:r>
              <a:rPr lang="en-US" sz="2600" dirty="0"/>
              <a:t> </a:t>
            </a:r>
            <a:r>
              <a:rPr lang="en-US" sz="2600" dirty="0" smtClean="0"/>
              <a:t>Distinguish </a:t>
            </a:r>
            <a:r>
              <a:rPr lang="en-US" sz="2600" dirty="0"/>
              <a:t>between under-and overapplied manufacturing overhead</a:t>
            </a:r>
            <a:r>
              <a:rPr lang="en-US" sz="2600" dirty="0" smtClean="0"/>
              <a:t>.</a:t>
            </a:r>
            <a:endParaRPr lang="en-US" sz="2600" dirty="0"/>
          </a:p>
        </p:txBody>
      </p:sp>
      <p:sp>
        <p:nvSpPr>
          <p:cNvPr id="4" name="Slide Number Placeholder 3"/>
          <p:cNvSpPr>
            <a:spLocks noGrp="1"/>
          </p:cNvSpPr>
          <p:nvPr>
            <p:ph type="sldNum" sz="quarter" idx="10"/>
          </p:nvPr>
        </p:nvSpPr>
        <p:spPr/>
        <p:txBody>
          <a:bodyPr/>
          <a:lstStyle/>
          <a:p>
            <a:fld id="{67B19427-F580-D146-B60E-4CADEE75497F}" type="slidenum">
              <a:rPr lang="en-US" smtClean="0"/>
              <a:pPr/>
              <a:t>2</a:t>
            </a:fld>
            <a:endParaRPr lang="en-US" dirty="0"/>
          </a:p>
        </p:txBody>
      </p:sp>
      <p:sp>
        <p:nvSpPr>
          <p:cNvPr id="5" name="Footer Placeholder 4"/>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331811681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761999"/>
          </a:xfrm>
        </p:spPr>
        <p:txBody>
          <a:bodyPr>
            <a:normAutofit/>
          </a:bodyPr>
          <a:lstStyle/>
          <a:p>
            <a:r>
              <a:rPr lang="en-US" dirty="0">
                <a:latin typeface="Times New Roman" panose="02020603050405020304" pitchFamily="18" charset="0"/>
                <a:ea typeface="Source Sans Pro" charset="0"/>
                <a:cs typeface="Times New Roman" panose="02020603050405020304" pitchFamily="18" charset="0"/>
              </a:rPr>
              <a:t>Assigning Manufacturing </a:t>
            </a:r>
            <a:r>
              <a:rPr lang="en-US" dirty="0" smtClean="0">
                <a:latin typeface="Times New Roman" panose="02020603050405020304" pitchFamily="18" charset="0"/>
                <a:ea typeface="Source Sans Pro" charset="0"/>
                <a:cs typeface="Times New Roman" panose="02020603050405020304" pitchFamily="18" charset="0"/>
              </a:rPr>
              <a:t>Costs </a:t>
            </a:r>
            <a:r>
              <a:rPr lang="en-US" sz="2400" b="0" dirty="0" smtClean="0">
                <a:latin typeface="Times New Roman" panose="02020603050405020304" pitchFamily="18" charset="0"/>
                <a:ea typeface="Source Sans Pro" charset="0"/>
                <a:cs typeface="Times New Roman" panose="02020603050405020304" pitchFamily="18" charset="0"/>
              </a:rPr>
              <a:t>(1 of 2)</a:t>
            </a:r>
            <a:endParaRPr lang="en-IN" sz="2400" b="0" dirty="0"/>
          </a:p>
        </p:txBody>
      </p:sp>
      <p:sp>
        <p:nvSpPr>
          <p:cNvPr id="3" name="Content Placeholder 2"/>
          <p:cNvSpPr>
            <a:spLocks noGrp="1"/>
          </p:cNvSpPr>
          <p:nvPr>
            <p:ph sz="quarter" idx="16"/>
          </p:nvPr>
        </p:nvSpPr>
        <p:spPr>
          <a:xfrm>
            <a:off x="304800" y="1752600"/>
            <a:ext cx="8382000" cy="3276600"/>
          </a:xfrm>
        </p:spPr>
        <p:txBody>
          <a:bodyPr/>
          <a:lstStyle/>
          <a:p>
            <a:r>
              <a:rPr lang="en-US" b="1" dirty="0">
                <a:latin typeface="Times New Roman" panose="02020603050405020304" pitchFamily="18" charset="0"/>
                <a:cs typeface="Times New Roman" panose="02020603050405020304" pitchFamily="18" charset="0"/>
              </a:rPr>
              <a:t>Job Cost Sheet</a:t>
            </a:r>
          </a:p>
          <a:p>
            <a:pPr marL="291600" lvl="1" indent="-291600">
              <a:spcBef>
                <a:spcPts val="1000"/>
              </a:spcBef>
              <a:buClr>
                <a:srgbClr val="990000"/>
              </a:buClr>
              <a:buSzPct val="100000"/>
            </a:pPr>
            <a:r>
              <a:rPr lang="en-US" altLang="en-US" sz="2800" dirty="0">
                <a:latin typeface="Times New Roman" panose="02020603050405020304" pitchFamily="18" charset="0"/>
                <a:cs typeface="Times New Roman" panose="02020603050405020304" pitchFamily="18" charset="0"/>
              </a:rPr>
              <a:t>Used to record costs chargeable to specific jobs</a:t>
            </a:r>
          </a:p>
          <a:p>
            <a:pPr marL="291600" lvl="1" indent="-291600">
              <a:spcBef>
                <a:spcPts val="1000"/>
              </a:spcBef>
              <a:buClr>
                <a:srgbClr val="990000"/>
              </a:buClr>
              <a:buSzPct val="100000"/>
            </a:pPr>
            <a:r>
              <a:rPr lang="en-US" altLang="en-US" sz="2800" dirty="0">
                <a:latin typeface="Times New Roman" panose="02020603050405020304" pitchFamily="18" charset="0"/>
                <a:cs typeface="Times New Roman" panose="02020603050405020304" pitchFamily="18" charset="0"/>
              </a:rPr>
              <a:t>Constitutes subsidiary ledger for work in process account</a:t>
            </a:r>
          </a:p>
          <a:p>
            <a:pPr marL="291600" lvl="1" indent="-291600">
              <a:spcBef>
                <a:spcPts val="1000"/>
              </a:spcBef>
              <a:buClr>
                <a:srgbClr val="990000"/>
              </a:buClr>
              <a:buSzPct val="100000"/>
            </a:pPr>
            <a:r>
              <a:rPr lang="en-US" altLang="en-US" sz="2800" dirty="0">
                <a:latin typeface="Times New Roman" panose="02020603050405020304" pitchFamily="18" charset="0"/>
                <a:cs typeface="Times New Roman" panose="02020603050405020304" pitchFamily="18" charset="0"/>
              </a:rPr>
              <a:t>Each </a:t>
            </a:r>
            <a:r>
              <a:rPr lang="en-US" altLang="en-US" sz="2800" dirty="0" smtClean="0">
                <a:latin typeface="Times New Roman" panose="02020603050405020304" pitchFamily="18" charset="0"/>
                <a:cs typeface="Times New Roman" panose="02020603050405020304" pitchFamily="18" charset="0"/>
              </a:rPr>
              <a:t>increase or decrease to </a:t>
            </a:r>
            <a:r>
              <a:rPr lang="en-US" altLang="en-US" sz="2800" dirty="0">
                <a:latin typeface="Times New Roman" panose="02020603050405020304" pitchFamily="18" charset="0"/>
                <a:cs typeface="Times New Roman" panose="02020603050405020304" pitchFamily="18" charset="0"/>
              </a:rPr>
              <a:t>Work in Process Inventory must be accompanied by a corresponding posting to one or more job cost </a:t>
            </a:r>
            <a:r>
              <a:rPr lang="en-US" altLang="en-US" sz="2800" dirty="0" smtClean="0">
                <a:latin typeface="Times New Roman" panose="02020603050405020304" pitchFamily="18" charset="0"/>
                <a:cs typeface="Times New Roman" panose="02020603050405020304" pitchFamily="18" charset="0"/>
              </a:rPr>
              <a:t>sheets</a:t>
            </a:r>
            <a:endParaRPr lang="en-US" altLang="en-US" sz="2800"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2</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pPr/>
              <a:t>20</a:t>
            </a:fld>
            <a:endParaRPr lang="en-US" dirty="0"/>
          </a:p>
        </p:txBody>
      </p:sp>
      <p:sp>
        <p:nvSpPr>
          <p:cNvPr id="5" name="Footer Placeholder 4"/>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338904695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759777"/>
          </a:xfrm>
        </p:spPr>
        <p:txBody>
          <a:bodyPr>
            <a:normAutofit/>
          </a:bodyPr>
          <a:lstStyle/>
          <a:p>
            <a:r>
              <a:rPr lang="en-US" dirty="0">
                <a:latin typeface="Times New Roman" panose="02020603050405020304" pitchFamily="18" charset="0"/>
                <a:ea typeface="Source Sans Pro" charset="0"/>
                <a:cs typeface="Times New Roman" panose="02020603050405020304" pitchFamily="18" charset="0"/>
              </a:rPr>
              <a:t>Assigning Manufacturing </a:t>
            </a:r>
            <a:r>
              <a:rPr lang="en-US" dirty="0" smtClean="0">
                <a:latin typeface="Times New Roman" panose="02020603050405020304" pitchFamily="18" charset="0"/>
                <a:ea typeface="Source Sans Pro" charset="0"/>
                <a:cs typeface="Times New Roman" panose="02020603050405020304" pitchFamily="18" charset="0"/>
              </a:rPr>
              <a:t>Costs </a:t>
            </a:r>
            <a:r>
              <a:rPr lang="en-US" sz="2400" b="0" dirty="0" smtClean="0">
                <a:latin typeface="Times New Roman" panose="02020603050405020304" pitchFamily="18" charset="0"/>
                <a:ea typeface="Source Sans Pro" charset="0"/>
                <a:cs typeface="Times New Roman" panose="02020603050405020304" pitchFamily="18" charset="0"/>
              </a:rPr>
              <a:t>(2 of 2)</a:t>
            </a:r>
            <a:endParaRPr lang="en-IN" sz="2400" b="0" dirty="0"/>
          </a:p>
        </p:txBody>
      </p:sp>
      <p:pic>
        <p:nvPicPr>
          <p:cNvPr id="7" name="Content Placeholder 6" descr="An illustration titled job cost sheet. The sheet has the following labels for filling: job no; quantity; item; date requested; for; date completed. The table below the labels has four columns with titles: date; direct materials; direct labor; and manufacturing overhead. The labels below the table are the following: cost of completed job; direct materials; direct labor; manufacturing overhead; total cost; unit cost, total dollars divided by quantity with space to fill along with dollar symbols."/>
          <p:cNvPicPr>
            <a:picLocks noGrp="1" noChangeAspect="1"/>
          </p:cNvPicPr>
          <p:nvPr>
            <p:ph sz="quarter" idx="16"/>
          </p:nvPr>
        </p:nvPicPr>
        <p:blipFill>
          <a:blip r:embed="rId2"/>
          <a:stretch>
            <a:fillRect/>
          </a:stretch>
        </p:blipFill>
        <p:spPr>
          <a:xfrm>
            <a:off x="781674" y="1600200"/>
            <a:ext cx="7580652" cy="4603750"/>
          </a:xfrm>
          <a:prstGeom prst="rect">
            <a:avLst/>
          </a:prstGeom>
        </p:spPr>
      </p:pic>
      <p:sp>
        <p:nvSpPr>
          <p:cNvPr id="6"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2</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pPr/>
              <a:t>21</a:t>
            </a:fld>
            <a:endParaRPr lang="en-US" dirty="0"/>
          </a:p>
        </p:txBody>
      </p:sp>
      <p:sp>
        <p:nvSpPr>
          <p:cNvPr id="5" name="Footer Placeholder 4"/>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20420346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685799"/>
          </a:xfrm>
        </p:spPr>
        <p:txBody>
          <a:bodyPr/>
          <a:lstStyle/>
          <a:p>
            <a:r>
              <a:rPr lang="en-US" dirty="0">
                <a:latin typeface="Times New Roman" panose="02020603050405020304" pitchFamily="18" charset="0"/>
                <a:ea typeface="Source Sans Pro" charset="0"/>
                <a:cs typeface="Times New Roman" panose="02020603050405020304" pitchFamily="18" charset="0"/>
              </a:rPr>
              <a:t>Raw Material </a:t>
            </a:r>
            <a:r>
              <a:rPr lang="en-US" dirty="0" smtClean="0">
                <a:latin typeface="Times New Roman" panose="02020603050405020304" pitchFamily="18" charset="0"/>
                <a:ea typeface="Source Sans Pro" charset="0"/>
                <a:cs typeface="Times New Roman" panose="02020603050405020304" pitchFamily="18" charset="0"/>
              </a:rPr>
              <a:t>Costs </a:t>
            </a:r>
            <a:r>
              <a:rPr lang="en-US" sz="2400" b="0" dirty="0" smtClean="0">
                <a:latin typeface="Times New Roman" panose="02020603050405020304" pitchFamily="18" charset="0"/>
                <a:ea typeface="Source Sans Pro" charset="0"/>
                <a:cs typeface="Times New Roman" panose="02020603050405020304" pitchFamily="18" charset="0"/>
              </a:rPr>
              <a:t>(1 of 5)</a:t>
            </a:r>
            <a:endParaRPr lang="en-IN" sz="2400" b="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6"/>
          </p:nvPr>
        </p:nvSpPr>
        <p:spPr>
          <a:xfrm>
            <a:off x="304800" y="1752600"/>
            <a:ext cx="8534400" cy="3810000"/>
          </a:xfrm>
        </p:spPr>
        <p:txBody>
          <a:bodyPr/>
          <a:lstStyle/>
          <a:p>
            <a:pPr marL="291600" lvl="1" indent="-291600">
              <a:spcBef>
                <a:spcPts val="1000"/>
              </a:spcBef>
              <a:buClr>
                <a:srgbClr val="990000"/>
              </a:buClr>
              <a:buSzPct val="100000"/>
            </a:pPr>
            <a:r>
              <a:rPr lang="en-US" altLang="en-US" sz="2800" dirty="0">
                <a:latin typeface="Times New Roman" panose="02020603050405020304" pitchFamily="18" charset="0"/>
                <a:cs typeface="Times New Roman" panose="02020603050405020304" pitchFamily="18" charset="0"/>
              </a:rPr>
              <a:t>Assigned to a job when materials are issued in response to requests.</a:t>
            </a:r>
          </a:p>
          <a:p>
            <a:pPr marL="291600" lvl="1" indent="-291600">
              <a:spcBef>
                <a:spcPts val="1000"/>
              </a:spcBef>
              <a:buClr>
                <a:srgbClr val="990000"/>
              </a:buClr>
              <a:buSzPct val="100000"/>
            </a:pPr>
            <a:r>
              <a:rPr lang="en-US" altLang="en-US" sz="2800" b="1" dirty="0">
                <a:solidFill>
                  <a:schemeClr val="accent4"/>
                </a:solidFill>
                <a:latin typeface="Times New Roman" panose="02020603050405020304" pitchFamily="18" charset="0"/>
                <a:cs typeface="Times New Roman" panose="02020603050405020304" pitchFamily="18" charset="0"/>
              </a:rPr>
              <a:t>Materials requisition slip</a:t>
            </a:r>
          </a:p>
          <a:p>
            <a:pPr marL="622800" lvl="2" indent="-320400">
              <a:spcBef>
                <a:spcPts val="1000"/>
              </a:spcBef>
              <a:spcAft>
                <a:spcPts val="0"/>
              </a:spcAft>
              <a:buClr>
                <a:srgbClr val="990000"/>
              </a:buClr>
              <a:buSzPct val="80000"/>
              <a:buFont typeface="Courier New" panose="02070309020205020404" pitchFamily="49" charset="0"/>
              <a:buChar char="o"/>
            </a:pPr>
            <a:r>
              <a:rPr lang="en-US" altLang="en-US" sz="2600" dirty="0">
                <a:latin typeface="Times New Roman" panose="02020603050405020304" pitchFamily="18" charset="0"/>
                <a:cs typeface="Times New Roman" panose="02020603050405020304" pitchFamily="18" charset="0"/>
              </a:rPr>
              <a:t>Written authorization for issuing raw materials</a:t>
            </a:r>
          </a:p>
          <a:p>
            <a:pPr marL="622800" lvl="2" indent="-320400">
              <a:spcBef>
                <a:spcPts val="1000"/>
              </a:spcBef>
              <a:spcAft>
                <a:spcPts val="0"/>
              </a:spcAft>
              <a:buClr>
                <a:srgbClr val="990000"/>
              </a:buClr>
              <a:buSzPct val="80000"/>
              <a:buFont typeface="Courier New" panose="02070309020205020404" pitchFamily="49" charset="0"/>
              <a:buChar char="o"/>
            </a:pPr>
            <a:r>
              <a:rPr lang="en-US" altLang="en-US" sz="2600" dirty="0">
                <a:latin typeface="Times New Roman" panose="02020603050405020304" pitchFamily="18" charset="0"/>
                <a:cs typeface="Times New Roman" panose="02020603050405020304" pitchFamily="18" charset="0"/>
              </a:rPr>
              <a:t>May be directly issued to use on a job - </a:t>
            </a:r>
            <a:r>
              <a:rPr lang="en-US" altLang="en-US" sz="2600" b="1" dirty="0">
                <a:latin typeface="Times New Roman" panose="02020603050405020304" pitchFamily="18" charset="0"/>
                <a:cs typeface="Times New Roman" panose="02020603050405020304" pitchFamily="18" charset="0"/>
              </a:rPr>
              <a:t>direct materials </a:t>
            </a:r>
            <a:r>
              <a:rPr lang="en-US" altLang="en-US" sz="2600" dirty="0">
                <a:latin typeface="Times New Roman" panose="02020603050405020304" pitchFamily="18" charset="0"/>
                <a:cs typeface="Times New Roman" panose="02020603050405020304" pitchFamily="18" charset="0"/>
              </a:rPr>
              <a:t>(charged to Work in Process Inventory)</a:t>
            </a:r>
          </a:p>
          <a:p>
            <a:pPr marL="622800" lvl="2" indent="-320400">
              <a:spcBef>
                <a:spcPts val="1000"/>
              </a:spcBef>
              <a:spcAft>
                <a:spcPts val="0"/>
              </a:spcAft>
              <a:buClr>
                <a:srgbClr val="990000"/>
              </a:buClr>
              <a:buSzPct val="80000"/>
              <a:buFont typeface="Courier New" panose="02070309020205020404" pitchFamily="49" charset="0"/>
              <a:buChar char="o"/>
            </a:pPr>
            <a:r>
              <a:rPr lang="en-US" altLang="en-US" sz="2600" dirty="0">
                <a:latin typeface="Times New Roman" panose="02020603050405020304" pitchFamily="18" charset="0"/>
                <a:cs typeface="Times New Roman" panose="02020603050405020304" pitchFamily="18" charset="0"/>
              </a:rPr>
              <a:t>May be considered indirect materials – charged to </a:t>
            </a:r>
            <a:r>
              <a:rPr lang="en-US" altLang="en-US" sz="2600" b="1" dirty="0">
                <a:latin typeface="Times New Roman" panose="02020603050405020304" pitchFamily="18" charset="0"/>
                <a:cs typeface="Times New Roman" panose="02020603050405020304" pitchFamily="18" charset="0"/>
              </a:rPr>
              <a:t>Manufacturing </a:t>
            </a:r>
            <a:r>
              <a:rPr lang="en-US" altLang="en-US" sz="2600" b="1" dirty="0" smtClean="0">
                <a:latin typeface="Times New Roman" panose="02020603050405020304" pitchFamily="18" charset="0"/>
                <a:cs typeface="Times New Roman" panose="02020603050405020304" pitchFamily="18" charset="0"/>
              </a:rPr>
              <a:t>Overhead</a:t>
            </a:r>
            <a:endParaRPr lang="en-US" altLang="en-US" sz="2600"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2</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latin typeface="Times New Roman" panose="02020603050405020304" pitchFamily="18" charset="0"/>
                <a:cs typeface="Times New Roman" panose="02020603050405020304" pitchFamily="18" charset="0"/>
              </a:rPr>
              <a:pPr/>
              <a:t>22</a:t>
            </a:fld>
            <a:endParaRPr lang="en-US" dirty="0">
              <a:latin typeface="Times New Roman" panose="02020603050405020304" pitchFamily="18" charset="0"/>
              <a:cs typeface="Times New Roman" panose="02020603050405020304" pitchFamily="18" charset="0"/>
            </a:endParaRPr>
          </a:p>
        </p:txBody>
      </p:sp>
      <p:sp>
        <p:nvSpPr>
          <p:cNvPr id="5" name="Footer Placeholder 4"/>
          <p:cNvSpPr>
            <a:spLocks noGrp="1"/>
          </p:cNvSpPr>
          <p:nvPr>
            <p:ph type="ftr" sz="quarter" idx="11"/>
          </p:nvPr>
        </p:nvSpPr>
        <p:spPr/>
        <p:txBody>
          <a:bodyPr/>
          <a:lstStyle/>
          <a:p>
            <a:r>
              <a:rPr lang="en-IN" smtClean="0">
                <a:latin typeface="Times New Roman" panose="02020603050405020304" pitchFamily="18" charset="0"/>
                <a:cs typeface="Times New Roman" panose="02020603050405020304" pitchFamily="18" charset="0"/>
              </a:rPr>
              <a:t>Copyright ©2018 John Wiley &amp; Sons, Inc.</a:t>
            </a:r>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7898871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761999"/>
          </a:xfrm>
        </p:spPr>
        <p:txBody>
          <a:bodyPr/>
          <a:lstStyle/>
          <a:p>
            <a:r>
              <a:rPr lang="en-US" dirty="0">
                <a:latin typeface="Times New Roman" panose="02020603050405020304" pitchFamily="18" charset="0"/>
                <a:ea typeface="Source Sans Pro" charset="0"/>
                <a:cs typeface="Times New Roman" panose="02020603050405020304" pitchFamily="18" charset="0"/>
              </a:rPr>
              <a:t>Raw Material </a:t>
            </a:r>
            <a:r>
              <a:rPr lang="en-US" dirty="0" smtClean="0">
                <a:latin typeface="Times New Roman" panose="02020603050405020304" pitchFamily="18" charset="0"/>
                <a:ea typeface="Source Sans Pro" charset="0"/>
                <a:cs typeface="Times New Roman" panose="02020603050405020304" pitchFamily="18" charset="0"/>
              </a:rPr>
              <a:t>Costs </a:t>
            </a:r>
            <a:r>
              <a:rPr lang="en-US" sz="2400" b="0" dirty="0" smtClean="0">
                <a:latin typeface="Times New Roman" panose="02020603050405020304" pitchFamily="18" charset="0"/>
                <a:ea typeface="Source Sans Pro" charset="0"/>
                <a:cs typeface="Times New Roman" panose="02020603050405020304" pitchFamily="18" charset="0"/>
              </a:rPr>
              <a:t>(2 of 5)</a:t>
            </a:r>
            <a:endParaRPr lang="en-IN" sz="2400" b="0" dirty="0"/>
          </a:p>
        </p:txBody>
      </p:sp>
      <p:pic>
        <p:nvPicPr>
          <p:cNvPr id="7" name="Content Placeholder 6" descr="An illustration of material requisition slip. The illustration displays two line heading consisting of the name of the company, Wallace Company; and the type of the slip, materials requisition slip. The labels in the slip with the details filled in the space provided is as follow: deliver to, Assembly Department; requisition no, R 247; charge to, work in process – Job no. 101; date, 1/6/20. The table below the labels has five columns with column headings and content as follows: quality, 200; description, lithium batteries; stock no, AA2746; cost per unit, $5.00; total, $1,000. The labels below the table with details filled in the space provided is as follow: requested by, Bruce Hawart; received by, Herb Gaby; approved by, Kap Shia; costed by, Heather Remmecr. "/>
          <p:cNvPicPr>
            <a:picLocks noGrp="1" noChangeAspect="1"/>
          </p:cNvPicPr>
          <p:nvPr>
            <p:ph sz="quarter" idx="16"/>
          </p:nvPr>
        </p:nvPicPr>
        <p:blipFill>
          <a:blip r:embed="rId2"/>
          <a:stretch>
            <a:fillRect/>
          </a:stretch>
        </p:blipFill>
        <p:spPr>
          <a:xfrm>
            <a:off x="866034" y="1600200"/>
            <a:ext cx="7411932" cy="4603750"/>
          </a:xfrm>
          <a:prstGeom prst="rect">
            <a:avLst/>
          </a:prstGeom>
        </p:spPr>
      </p:pic>
      <p:sp>
        <p:nvSpPr>
          <p:cNvPr id="6"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2</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pPr/>
              <a:t>23</a:t>
            </a:fld>
            <a:endParaRPr lang="en-US" dirty="0"/>
          </a:p>
        </p:txBody>
      </p:sp>
      <p:sp>
        <p:nvSpPr>
          <p:cNvPr id="5" name="Footer Placeholder 4"/>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223572876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Source Sans Pro" charset="0"/>
              </a:rPr>
              <a:t>Raw Material </a:t>
            </a:r>
            <a:r>
              <a:rPr lang="en-US" dirty="0" smtClean="0">
                <a:ea typeface="Source Sans Pro" charset="0"/>
              </a:rPr>
              <a:t>Costs </a:t>
            </a:r>
            <a:r>
              <a:rPr lang="en-US" sz="2400" b="0" dirty="0" smtClean="0">
                <a:ea typeface="Source Sans Pro" charset="0"/>
              </a:rPr>
              <a:t>(3 of 5)</a:t>
            </a:r>
            <a:endParaRPr lang="en-IN" sz="2400" b="0" dirty="0"/>
          </a:p>
        </p:txBody>
      </p:sp>
      <p:sp>
        <p:nvSpPr>
          <p:cNvPr id="3" name="Content Placeholder 2"/>
          <p:cNvSpPr>
            <a:spLocks noGrp="1"/>
          </p:cNvSpPr>
          <p:nvPr>
            <p:ph sz="quarter" idx="16"/>
          </p:nvPr>
        </p:nvSpPr>
        <p:spPr>
          <a:xfrm>
            <a:off x="304800" y="1793241"/>
            <a:ext cx="8229600" cy="838200"/>
          </a:xfrm>
        </p:spPr>
        <p:txBody>
          <a:bodyPr/>
          <a:lstStyle/>
          <a:p>
            <a:pPr>
              <a:lnSpc>
                <a:spcPct val="100000"/>
              </a:lnSpc>
              <a:spcBef>
                <a:spcPts val="1200"/>
              </a:spcBef>
            </a:pPr>
            <a:r>
              <a:rPr lang="en-US" altLang="en-US" sz="2400" b="1" dirty="0"/>
              <a:t>Illustration: </a:t>
            </a:r>
            <a:r>
              <a:rPr lang="en-US" altLang="en-US" sz="2400" dirty="0"/>
              <a:t>Wallace uses $24,000 of direct materials and $6,000 of indirect materials in January as shown.</a:t>
            </a:r>
          </a:p>
        </p:txBody>
      </p:sp>
      <p:sp>
        <p:nvSpPr>
          <p:cNvPr id="9" name="Content Placeholder 8"/>
          <p:cNvSpPr>
            <a:spLocks noGrp="1"/>
          </p:cNvSpPr>
          <p:nvPr>
            <p:ph sz="quarter" idx="17"/>
          </p:nvPr>
        </p:nvSpPr>
        <p:spPr>
          <a:xfrm>
            <a:off x="3886200" y="2895600"/>
            <a:ext cx="3276600" cy="457200"/>
          </a:xfrm>
        </p:spPr>
        <p:txBody>
          <a:bodyPr/>
          <a:lstStyle/>
          <a:p>
            <a:r>
              <a:rPr lang="en-US" sz="2400" dirty="0" smtClean="0"/>
              <a:t>Manufacturing Costs</a:t>
            </a:r>
            <a:endParaRPr lang="en-US" sz="2400" dirty="0" smtClean="0">
              <a:solidFill>
                <a:srgbClr val="000000"/>
              </a:solidFill>
            </a:endParaRPr>
          </a:p>
        </p:txBody>
      </p:sp>
      <p:graphicFrame>
        <p:nvGraphicFramePr>
          <p:cNvPr id="10" name="Content Placeholder 9" descr="Table is accessible to screenreaders"/>
          <p:cNvGraphicFramePr>
            <a:graphicFrameLocks noGrp="1"/>
          </p:cNvGraphicFramePr>
          <p:nvPr>
            <p:ph sz="quarter" idx="18"/>
            <p:extLst>
              <p:ext uri="{D42A27DB-BD31-4B8C-83A1-F6EECF244321}">
                <p14:modId xmlns:p14="http://schemas.microsoft.com/office/powerpoint/2010/main" val="4129160396"/>
              </p:ext>
            </p:extLst>
          </p:nvPr>
        </p:nvGraphicFramePr>
        <p:xfrm>
          <a:off x="228600" y="3510280"/>
          <a:ext cx="8686800" cy="2661920"/>
        </p:xfrm>
        <a:graphic>
          <a:graphicData uri="http://schemas.openxmlformats.org/drawingml/2006/table">
            <a:tbl>
              <a:tblPr firstRow="1" bandRow="1">
                <a:tableStyleId>{5C22544A-7EE6-4342-B048-85BDC9FD1C3A}</a:tableStyleId>
              </a:tblPr>
              <a:tblGrid>
                <a:gridCol w="1706880">
                  <a:extLst>
                    <a:ext uri="{9D8B030D-6E8A-4147-A177-3AD203B41FA5}">
                      <a16:colId xmlns:a16="http://schemas.microsoft.com/office/drawing/2014/main" val="3736184671"/>
                    </a:ext>
                  </a:extLst>
                </a:gridCol>
                <a:gridCol w="1722120">
                  <a:extLst>
                    <a:ext uri="{9D8B030D-6E8A-4147-A177-3AD203B41FA5}">
                      <a16:colId xmlns:a16="http://schemas.microsoft.com/office/drawing/2014/main" val="2133613941"/>
                    </a:ext>
                  </a:extLst>
                </a:gridCol>
                <a:gridCol w="1691640">
                  <a:extLst>
                    <a:ext uri="{9D8B030D-6E8A-4147-A177-3AD203B41FA5}">
                      <a16:colId xmlns:a16="http://schemas.microsoft.com/office/drawing/2014/main" val="1461100831"/>
                    </a:ext>
                  </a:extLst>
                </a:gridCol>
                <a:gridCol w="1706880">
                  <a:extLst>
                    <a:ext uri="{9D8B030D-6E8A-4147-A177-3AD203B41FA5}">
                      <a16:colId xmlns:a16="http://schemas.microsoft.com/office/drawing/2014/main" val="1611122107"/>
                    </a:ext>
                  </a:extLst>
                </a:gridCol>
                <a:gridCol w="1859280">
                  <a:extLst>
                    <a:ext uri="{9D8B030D-6E8A-4147-A177-3AD203B41FA5}">
                      <a16:colId xmlns:a16="http://schemas.microsoft.com/office/drawing/2014/main" val="1091681008"/>
                    </a:ext>
                  </a:extLst>
                </a:gridCol>
              </a:tblGrid>
              <a:tr h="370840">
                <a:tc>
                  <a:txBody>
                    <a:bodyPr/>
                    <a:lstStyle/>
                    <a:p>
                      <a:pPr algn="ctr"/>
                      <a:endParaRPr lang="en-IN" b="1" dirty="0">
                        <a:solidFill>
                          <a:schemeClr val="tx1"/>
                        </a:solidFill>
                        <a:latin typeface="Times New Roman" panose="02020603050405020304" pitchFamily="18" charset="0"/>
                        <a:ea typeface="Tahoma" panose="020B0604030504040204" pitchFamily="34" charset="0"/>
                        <a:cs typeface="Times New Roman" panose="02020603050405020304" pitchFamily="18" charset="0"/>
                      </a:endParaRPr>
                    </a:p>
                  </a:txBody>
                  <a:tcPr>
                    <a:lnB w="38100" cmpd="sng">
                      <a:noFill/>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rPr>
                        <a:t>Raw</a:t>
                      </a:r>
                      <a:r>
                        <a:rPr lang="en-IN" sz="1800" b="1" u="none" strike="noStrike" baseline="0"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rPr>
                        <a:t> </a:t>
                      </a:r>
                      <a:r>
                        <a:rPr lang="en-US" sz="1800" b="1"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rPr>
                        <a:t>Materials</a:t>
                      </a:r>
                      <a:r>
                        <a:rPr lang="en-US" sz="1800" b="1" i="0" u="none" strike="noStrike" baseline="0"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rPr>
                        <a:t> </a:t>
                      </a:r>
                      <a:r>
                        <a:rPr lang="en-US" sz="1800" b="1"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rPr>
                        <a:t>Inventory</a:t>
                      </a:r>
                      <a:endParaRPr lang="en-US" sz="1800" b="1" i="0"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800" b="1"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rPr>
                        <a:t>Factory Labor</a:t>
                      </a:r>
                      <a:endParaRPr lang="en-US" sz="1800" b="1" i="0"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marL="4233" marR="4233" marT="0" marB="0" anchor="b">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rPr>
                        <a:t>Manufacturing</a:t>
                      </a:r>
                      <a:endParaRPr lang="en-US" sz="1800" b="1" i="0"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rPr>
                        <a:t>Overhead</a:t>
                      </a:r>
                      <a:endParaRPr lang="en-US" sz="1800" b="1" i="0"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rPr>
                        <a:t>Work In Process</a:t>
                      </a:r>
                      <a:endParaRPr lang="en-US" sz="1800" b="1" i="0"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rPr>
                        <a:t>Inventory</a:t>
                      </a:r>
                      <a:endParaRPr lang="en-US" sz="1800" b="1" i="0"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02421815"/>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ea typeface="Tahoma" panose="020B0604030504040204" pitchFamily="34" charset="0"/>
                          <a:cs typeface="Times New Roman" panose="02020603050405020304" pitchFamily="18" charset="0"/>
                        </a:rPr>
                        <a:t>Balance</a:t>
                      </a:r>
                      <a:endParaRPr lang="en-US" sz="1800" b="0" i="0" u="none" strike="noStrike" dirty="0" smtClean="0">
                        <a:solidFill>
                          <a:srgbClr val="000000"/>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ea typeface="Tahoma" panose="020B0604030504040204" pitchFamily="34" charset="0"/>
                          <a:cs typeface="Times New Roman" panose="02020603050405020304" pitchFamily="18" charset="0"/>
                        </a:rPr>
                        <a:t>$42,000</a:t>
                      </a:r>
                      <a:endParaRPr lang="en-US" sz="1800" b="0" i="0" u="none" strike="noStrike" dirty="0" smtClean="0">
                        <a:solidFill>
                          <a:srgbClr val="000000"/>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2200" u="none" strike="noStrike" dirty="0" smtClean="0">
                          <a:effectLst/>
                          <a:latin typeface="Times New Roman" panose="02020603050405020304" pitchFamily="18" charset="0"/>
                          <a:ea typeface="Tahoma" panose="020B0604030504040204" pitchFamily="34" charset="0"/>
                          <a:cs typeface="Times New Roman" panose="02020603050405020304" pitchFamily="18" charset="0"/>
                        </a:rPr>
                        <a:t>$32,000</a:t>
                      </a:r>
                      <a:endParaRPr lang="en-US" sz="2200" b="0" i="0" u="none" strike="noStrike" dirty="0" smtClean="0">
                        <a:solidFill>
                          <a:srgbClr val="000000"/>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marL="4233" marR="4233" marT="0"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ea typeface="Tahoma" panose="020B0604030504040204" pitchFamily="34" charset="0"/>
                          <a:cs typeface="Times New Roman" panose="02020603050405020304" pitchFamily="18" charset="0"/>
                        </a:rPr>
                        <a:t>$13,800</a:t>
                      </a:r>
                      <a:endParaRPr lang="en-US" sz="1800" b="0" i="0" u="none" strike="noStrike" dirty="0" smtClean="0">
                        <a:solidFill>
                          <a:srgbClr val="000000"/>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dirty="0">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0845557"/>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ea typeface="Tahoma" panose="020B0604030504040204" pitchFamily="34" charset="0"/>
                          <a:cs typeface="Times New Roman" panose="02020603050405020304" pitchFamily="18" charset="0"/>
                        </a:rPr>
                        <a:t>Direct materials (4)</a:t>
                      </a:r>
                      <a:endParaRPr lang="en-US" sz="1800" b="0" i="0" u="none" strike="noStrike" dirty="0" smtClean="0">
                        <a:solidFill>
                          <a:srgbClr val="000000"/>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solidFill>
                            <a:srgbClr val="990000"/>
                          </a:solidFill>
                          <a:effectLst/>
                          <a:latin typeface="Times New Roman" panose="02020603050405020304" pitchFamily="18" charset="0"/>
                          <a:ea typeface="Tahoma" panose="020B0604030504040204" pitchFamily="34" charset="0"/>
                          <a:cs typeface="Times New Roman" panose="02020603050405020304" pitchFamily="18" charset="0"/>
                        </a:rPr>
                        <a:t>− 24,000</a:t>
                      </a:r>
                      <a:endParaRPr lang="en-US" sz="1800" b="1" i="0" u="none" strike="noStrike" dirty="0" smtClean="0">
                        <a:solidFill>
                          <a:srgbClr val="990000"/>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dirty="0">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dirty="0">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solidFill>
                            <a:srgbClr val="990000"/>
                          </a:solidFill>
                          <a:effectLst/>
                          <a:latin typeface="Times New Roman" panose="02020603050405020304" pitchFamily="18" charset="0"/>
                          <a:ea typeface="Tahoma" panose="020B0604030504040204" pitchFamily="34" charset="0"/>
                          <a:cs typeface="Times New Roman" panose="02020603050405020304" pitchFamily="18" charset="0"/>
                        </a:rPr>
                        <a:t>+ $24,000</a:t>
                      </a:r>
                      <a:endParaRPr lang="en-US" sz="1800" b="1" i="0" u="none" strike="noStrike" dirty="0" smtClean="0">
                        <a:solidFill>
                          <a:srgbClr val="990000"/>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75046856"/>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ea typeface="Tahoma" panose="020B0604030504040204" pitchFamily="34" charset="0"/>
                          <a:cs typeface="Times New Roman" panose="02020603050405020304" pitchFamily="18" charset="0"/>
                        </a:rPr>
                        <a:t>Indirect materials (4)</a:t>
                      </a:r>
                      <a:endParaRPr lang="en-US" sz="1800" b="0" i="0" u="none" strike="noStrike" dirty="0" smtClean="0">
                        <a:solidFill>
                          <a:srgbClr val="000000"/>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solidFill>
                            <a:srgbClr val="990000"/>
                          </a:solidFill>
                          <a:effectLst/>
                          <a:latin typeface="Times New Roman" panose="02020603050405020304" pitchFamily="18" charset="0"/>
                          <a:ea typeface="Tahoma" panose="020B0604030504040204" pitchFamily="34" charset="0"/>
                          <a:cs typeface="Times New Roman" panose="02020603050405020304" pitchFamily="18" charset="0"/>
                        </a:rPr>
                        <a:t>− 6,000</a:t>
                      </a:r>
                      <a:endParaRPr lang="en-US" sz="1800" b="1" i="0" u="none" strike="noStrike" dirty="0" smtClean="0">
                        <a:solidFill>
                          <a:srgbClr val="990000"/>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IN" dirty="0">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solidFill>
                            <a:srgbClr val="990000"/>
                          </a:solidFill>
                          <a:effectLst/>
                          <a:latin typeface="Times New Roman" panose="02020603050405020304" pitchFamily="18" charset="0"/>
                          <a:cs typeface="Times New Roman" panose="02020603050405020304" pitchFamily="18" charset="0"/>
                        </a:rPr>
                        <a:t>+ 6,000</a:t>
                      </a:r>
                      <a:endParaRPr lang="en-US" sz="1800" b="1" i="0" u="none" strike="noStrike" dirty="0" smtClean="0">
                        <a:solidFill>
                          <a:srgbClr val="99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IN" dirty="0">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40841834"/>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ea typeface="Tahoma" panose="020B0604030504040204" pitchFamily="34" charset="0"/>
                          <a:cs typeface="Times New Roman" panose="02020603050405020304" pitchFamily="18" charset="0"/>
                        </a:rPr>
                        <a:t>Balance</a:t>
                      </a:r>
                      <a:endParaRPr lang="en-US" sz="1800" b="0" i="0" u="none" strike="noStrike" dirty="0" smtClean="0">
                        <a:solidFill>
                          <a:srgbClr val="000000"/>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ea typeface="Tahoma" panose="020B0604030504040204" pitchFamily="34" charset="0"/>
                          <a:cs typeface="Times New Roman" panose="02020603050405020304" pitchFamily="18" charset="0"/>
                        </a:rPr>
                        <a:t>$12,000</a:t>
                      </a:r>
                      <a:endParaRPr lang="en-US" sz="1800" b="0" i="0" u="none" strike="noStrike" dirty="0" smtClean="0">
                        <a:solidFill>
                          <a:srgbClr val="000000"/>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ea typeface="Tahoma" panose="020B0604030504040204" pitchFamily="34" charset="0"/>
                          <a:cs typeface="Times New Roman" panose="02020603050405020304" pitchFamily="18" charset="0"/>
                        </a:rPr>
                        <a:t>$32,000</a:t>
                      </a:r>
                      <a:endParaRPr lang="en-US" sz="1800" b="0" i="0" u="none" strike="noStrike" dirty="0" smtClean="0">
                        <a:solidFill>
                          <a:srgbClr val="000000"/>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ea typeface="Tahoma" panose="020B0604030504040204" pitchFamily="34" charset="0"/>
                          <a:cs typeface="Times New Roman" panose="02020603050405020304" pitchFamily="18" charset="0"/>
                        </a:rPr>
                        <a:t>$19,800</a:t>
                      </a:r>
                      <a:endParaRPr lang="en-US" sz="1800" b="0" i="0" u="none" strike="noStrike" dirty="0" smtClean="0">
                        <a:solidFill>
                          <a:srgbClr val="000000"/>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ea typeface="Tahoma" panose="020B0604030504040204" pitchFamily="34" charset="0"/>
                          <a:cs typeface="Times New Roman" panose="02020603050405020304" pitchFamily="18" charset="0"/>
                        </a:rPr>
                        <a:t> $24,000</a:t>
                      </a:r>
                      <a:endParaRPr lang="en-US" sz="1800" b="0" i="0" u="none" strike="noStrike" dirty="0" smtClean="0">
                        <a:solidFill>
                          <a:srgbClr val="000000"/>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09439569"/>
                  </a:ext>
                </a:extLst>
              </a:tr>
            </a:tbl>
          </a:graphicData>
        </a:graphic>
      </p:graphicFrame>
      <p:sp>
        <p:nvSpPr>
          <p:cNvPr id="8"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2</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pPr/>
              <a:t>24</a:t>
            </a:fld>
            <a:endParaRPr lang="en-US" dirty="0"/>
          </a:p>
        </p:txBody>
      </p:sp>
      <p:sp>
        <p:nvSpPr>
          <p:cNvPr id="5" name="Footer Placeholder 4"/>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3325988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761999"/>
          </a:xfrm>
        </p:spPr>
        <p:txBody>
          <a:bodyPr/>
          <a:lstStyle/>
          <a:p>
            <a:r>
              <a:rPr lang="en-US" dirty="0">
                <a:ea typeface="Source Sans Pro" charset="0"/>
              </a:rPr>
              <a:t>Raw Material </a:t>
            </a:r>
            <a:r>
              <a:rPr lang="en-US" dirty="0" smtClean="0">
                <a:ea typeface="Source Sans Pro" charset="0"/>
              </a:rPr>
              <a:t>Costs </a:t>
            </a:r>
            <a:r>
              <a:rPr lang="en-US" sz="2400" b="0" dirty="0" smtClean="0">
                <a:ea typeface="Source Sans Pro" charset="0"/>
              </a:rPr>
              <a:t>(4 of 5)</a:t>
            </a:r>
            <a:endParaRPr lang="en-IN" sz="2400" b="0" dirty="0"/>
          </a:p>
        </p:txBody>
      </p:sp>
      <p:pic>
        <p:nvPicPr>
          <p:cNvPr id="6" name="Content Placeholder 5" descr="The illustration displays two line heading consisting of the name of the company, Wallace Company; and the type of the slip, materials requisition slip. The labels in the slip with the details filled in the space provided is as follow: deliver to, Assembly Department; requisition no, R 247; charge to, work in process – Job no. 101; date, 1/6/20. The table below the labels has five columns with column headings and content as follows: quality, 200; description, lithium batteries; stock no, AA2746; cost per unit, $5.00; total, $1,000 which is displayed in red font. The labels below the table with details filled in the space provided is as follow: requested by, Bruce Hawart; received by, Herb Gaby; approved by, Kap Shia; costed by, Heather Remmecr. The illustration displays three job cost sheets with two line heading consisting of the name of the company, Subsidiary ledger; and the type of the slip, job cost sheets. The first job cost sheet has job number 101 on top left and the quantity, 1000 units on the top right. The sheet has four columns titled, date, direct materials, direct labor, manufacturing overhead. Row 1: date, 1/6; direct materials, 1,000 is displayed in red font. Row 2: date, 1/12; direct materials, 7,000. Row 3: date, 1/26; direct materials, 4,000. Row 4: direct materials, 12,000. An arrow from the total of $1,000 in the materials requisition slip to the direct materials of 1,000 dated 1/6. The second job cost sheet has job number 102 on top left and the quantity, 1,500 units on the top right. The sheet has four columns titled, date, direct materials, direct labor, manufacturing overhead. Row 1: date, 1/10; direct materials, 3,800. Row 2: date, 1/17; direct materials, 3,200. Row 3: direct materials, 7,000. The first job cost sheet has job number 103 on top left and the quantity, 2,000 units on the top right. The sheet has four columns titled, date, direct materials, direct labor, manufacturing overhead. Row 1: date, 1/27; Row 2: direct materials, 5,000. The materials requisition slip points to a general ledger on the bottom with an arrow labeled post total direct materials requisition slips to work in process inventory. The general leger has a t with work in process inventory on top. It reads 1/13 with 24,000 displayed in red font. A box beside it reads, prove the $24,000 direct materials charge to work in process inventory by totalling the charges by jobs: 101, $12,000; 102, 7,000; 103, 5,000; and the sum of the amounts are $24,000. &#10;"/>
          <p:cNvPicPr>
            <a:picLocks noGrp="1" noChangeAspect="1"/>
          </p:cNvPicPr>
          <p:nvPr>
            <p:ph sz="quarter" idx="16"/>
          </p:nvPr>
        </p:nvPicPr>
        <p:blipFill>
          <a:blip r:embed="rId2">
            <a:extLst>
              <a:ext uri="{28A0092B-C50C-407E-A947-70E740481C1C}">
                <a14:useLocalDpi xmlns:a14="http://schemas.microsoft.com/office/drawing/2010/main" val="0"/>
              </a:ext>
            </a:extLst>
          </a:blip>
          <a:stretch>
            <a:fillRect/>
          </a:stretch>
        </p:blipFill>
        <p:spPr>
          <a:xfrm>
            <a:off x="1397168" y="1600200"/>
            <a:ext cx="6349663" cy="4603750"/>
          </a:xfrm>
        </p:spPr>
      </p:pic>
      <p:sp>
        <p:nvSpPr>
          <p:cNvPr id="7"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2</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pPr/>
              <a:t>25</a:t>
            </a:fld>
            <a:endParaRPr lang="en-US" dirty="0"/>
          </a:p>
        </p:txBody>
      </p:sp>
      <p:sp>
        <p:nvSpPr>
          <p:cNvPr id="5" name="Footer Placeholder 4"/>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391389254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761999"/>
          </a:xfrm>
        </p:spPr>
        <p:txBody>
          <a:bodyPr/>
          <a:lstStyle/>
          <a:p>
            <a:r>
              <a:rPr lang="en-US" dirty="0">
                <a:latin typeface="Times New Roman" panose="02020603050405020304" pitchFamily="18" charset="0"/>
                <a:ea typeface="Source Sans Pro" charset="0"/>
                <a:cs typeface="Times New Roman" panose="02020603050405020304" pitchFamily="18" charset="0"/>
              </a:rPr>
              <a:t>Factory Labor </a:t>
            </a:r>
            <a:r>
              <a:rPr lang="en-US" dirty="0" smtClean="0">
                <a:latin typeface="Times New Roman" panose="02020603050405020304" pitchFamily="18" charset="0"/>
                <a:ea typeface="Source Sans Pro" charset="0"/>
                <a:cs typeface="Times New Roman" panose="02020603050405020304" pitchFamily="18" charset="0"/>
              </a:rPr>
              <a:t>Costs </a:t>
            </a:r>
            <a:r>
              <a:rPr lang="en-US" sz="2400" b="0" dirty="0" smtClean="0">
                <a:latin typeface="Times New Roman" panose="02020603050405020304" pitchFamily="18" charset="0"/>
                <a:ea typeface="Source Sans Pro" charset="0"/>
                <a:cs typeface="Times New Roman" panose="02020603050405020304" pitchFamily="18" charset="0"/>
              </a:rPr>
              <a:t>(1 of 3)</a:t>
            </a:r>
            <a:endParaRPr lang="en-IN" sz="2400" b="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6"/>
          </p:nvPr>
        </p:nvSpPr>
        <p:spPr>
          <a:xfrm>
            <a:off x="304800" y="1752600"/>
            <a:ext cx="8534400" cy="3733800"/>
          </a:xfrm>
        </p:spPr>
        <p:txBody>
          <a:bodyPr/>
          <a:lstStyle/>
          <a:p>
            <a:pPr marL="291600" lvl="1" indent="-291600">
              <a:spcBef>
                <a:spcPts val="1000"/>
              </a:spcBef>
              <a:buClr>
                <a:srgbClr val="990000"/>
              </a:buClr>
              <a:buSzPct val="100000"/>
            </a:pPr>
            <a:r>
              <a:rPr lang="en-US" altLang="en-US" sz="2800" dirty="0">
                <a:latin typeface="Times New Roman" panose="02020603050405020304" pitchFamily="18" charset="0"/>
                <a:cs typeface="Times New Roman" panose="02020603050405020304" pitchFamily="18" charset="0"/>
              </a:rPr>
              <a:t>Assigned to jobs on basis of time tickets</a:t>
            </a:r>
          </a:p>
          <a:p>
            <a:pPr marL="291600" lvl="1" indent="-291600">
              <a:spcBef>
                <a:spcPts val="1000"/>
              </a:spcBef>
              <a:buClr>
                <a:srgbClr val="990000"/>
              </a:buClr>
              <a:buSzPct val="100000"/>
            </a:pPr>
            <a:r>
              <a:rPr lang="en-US" altLang="en-US" sz="2800" dirty="0">
                <a:latin typeface="Times New Roman" panose="02020603050405020304" pitchFamily="18" charset="0"/>
                <a:cs typeface="Times New Roman" panose="02020603050405020304" pitchFamily="18" charset="0"/>
              </a:rPr>
              <a:t>Time tickets are prepared when work is performed</a:t>
            </a:r>
          </a:p>
          <a:p>
            <a:pPr marL="291600" lvl="1" indent="-291600">
              <a:spcBef>
                <a:spcPts val="1000"/>
              </a:spcBef>
              <a:buClr>
                <a:srgbClr val="990000"/>
              </a:buClr>
              <a:buSzPct val="100000"/>
            </a:pPr>
            <a:r>
              <a:rPr lang="en-US" altLang="en-US" sz="2800" dirty="0">
                <a:latin typeface="Times New Roman" panose="02020603050405020304" pitchFamily="18" charset="0"/>
                <a:cs typeface="Times New Roman" panose="02020603050405020304" pitchFamily="18" charset="0"/>
              </a:rPr>
              <a:t>Time tickets indicate:</a:t>
            </a:r>
            <a:endParaRPr lang="en-US" altLang="en-US" sz="2800" b="1" dirty="0">
              <a:solidFill>
                <a:srgbClr val="0000CC"/>
              </a:solidFill>
              <a:latin typeface="Times New Roman" panose="02020603050405020304" pitchFamily="18" charset="0"/>
              <a:cs typeface="Times New Roman" panose="02020603050405020304" pitchFamily="18" charset="0"/>
            </a:endParaRPr>
          </a:p>
          <a:p>
            <a:pPr marL="622800" lvl="2" indent="-320400">
              <a:spcBef>
                <a:spcPts val="1000"/>
              </a:spcBef>
              <a:spcAft>
                <a:spcPts val="0"/>
              </a:spcAft>
              <a:buClr>
                <a:srgbClr val="990000"/>
              </a:buClr>
              <a:buSzPct val="80000"/>
              <a:buFont typeface="Courier New" panose="02070309020205020404" pitchFamily="49" charset="0"/>
              <a:buChar char="o"/>
            </a:pPr>
            <a:r>
              <a:rPr lang="en-US" altLang="en-US" sz="2600" dirty="0">
                <a:latin typeface="Times New Roman" panose="02020603050405020304" pitchFamily="18" charset="0"/>
                <a:cs typeface="Times New Roman" panose="02020603050405020304" pitchFamily="18" charset="0"/>
              </a:rPr>
              <a:t>Employee</a:t>
            </a:r>
          </a:p>
          <a:p>
            <a:pPr marL="622800" lvl="2" indent="-320400">
              <a:spcBef>
                <a:spcPts val="1000"/>
              </a:spcBef>
              <a:spcAft>
                <a:spcPts val="0"/>
              </a:spcAft>
              <a:buClr>
                <a:srgbClr val="990000"/>
              </a:buClr>
              <a:buSzPct val="80000"/>
              <a:buFont typeface="Courier New" panose="02070309020205020404" pitchFamily="49" charset="0"/>
              <a:buChar char="o"/>
            </a:pPr>
            <a:r>
              <a:rPr lang="en-US" altLang="en-US" sz="2600" dirty="0">
                <a:latin typeface="Times New Roman" panose="02020603050405020304" pitchFamily="18" charset="0"/>
                <a:cs typeface="Times New Roman" panose="02020603050405020304" pitchFamily="18" charset="0"/>
              </a:rPr>
              <a:t>Hours worked</a:t>
            </a:r>
          </a:p>
          <a:p>
            <a:pPr marL="622800" lvl="2" indent="-320400">
              <a:spcBef>
                <a:spcPts val="1000"/>
              </a:spcBef>
              <a:spcAft>
                <a:spcPts val="0"/>
              </a:spcAft>
              <a:buClr>
                <a:srgbClr val="990000"/>
              </a:buClr>
              <a:buSzPct val="80000"/>
              <a:buFont typeface="Courier New" panose="02070309020205020404" pitchFamily="49" charset="0"/>
              <a:buChar char="o"/>
            </a:pPr>
            <a:r>
              <a:rPr lang="en-US" altLang="en-US" sz="2600" dirty="0">
                <a:latin typeface="Times New Roman" panose="02020603050405020304" pitchFamily="18" charset="0"/>
                <a:cs typeface="Times New Roman" panose="02020603050405020304" pitchFamily="18" charset="0"/>
              </a:rPr>
              <a:t>Account and job charged</a:t>
            </a:r>
          </a:p>
          <a:p>
            <a:pPr marL="622800" lvl="2" indent="-320400">
              <a:spcBef>
                <a:spcPts val="1000"/>
              </a:spcBef>
              <a:spcAft>
                <a:spcPts val="0"/>
              </a:spcAft>
              <a:buClr>
                <a:srgbClr val="990000"/>
              </a:buClr>
              <a:buSzPct val="80000"/>
              <a:buFont typeface="Courier New" panose="02070309020205020404" pitchFamily="49" charset="0"/>
              <a:buChar char="o"/>
            </a:pPr>
            <a:r>
              <a:rPr lang="en-US" altLang="en-US" sz="2600" dirty="0">
                <a:latin typeface="Times New Roman" panose="02020603050405020304" pitchFamily="18" charset="0"/>
                <a:cs typeface="Times New Roman" panose="02020603050405020304" pitchFamily="18" charset="0"/>
              </a:rPr>
              <a:t>Total labor </a:t>
            </a:r>
            <a:r>
              <a:rPr lang="en-US" altLang="en-US" sz="2600" dirty="0" smtClean="0">
                <a:latin typeface="Times New Roman" panose="02020603050405020304" pitchFamily="18" charset="0"/>
                <a:cs typeface="Times New Roman" panose="02020603050405020304" pitchFamily="18" charset="0"/>
              </a:rPr>
              <a:t>cost</a:t>
            </a:r>
            <a:endParaRPr lang="en-US" altLang="en-US" sz="2600"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2</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latin typeface="Times New Roman" panose="02020603050405020304" pitchFamily="18" charset="0"/>
                <a:cs typeface="Times New Roman" panose="02020603050405020304" pitchFamily="18" charset="0"/>
              </a:rPr>
              <a:pPr/>
              <a:t>26</a:t>
            </a:fld>
            <a:endParaRPr lang="en-US" dirty="0">
              <a:latin typeface="Times New Roman" panose="02020603050405020304" pitchFamily="18" charset="0"/>
              <a:cs typeface="Times New Roman" panose="02020603050405020304" pitchFamily="18" charset="0"/>
            </a:endParaRPr>
          </a:p>
        </p:txBody>
      </p:sp>
      <p:sp>
        <p:nvSpPr>
          <p:cNvPr id="5" name="Footer Placeholder 4"/>
          <p:cNvSpPr>
            <a:spLocks noGrp="1"/>
          </p:cNvSpPr>
          <p:nvPr>
            <p:ph type="ftr" sz="quarter" idx="11"/>
          </p:nvPr>
        </p:nvSpPr>
        <p:spPr/>
        <p:txBody>
          <a:bodyPr/>
          <a:lstStyle/>
          <a:p>
            <a:r>
              <a:rPr lang="en-IN" smtClean="0">
                <a:latin typeface="Times New Roman" panose="02020603050405020304" pitchFamily="18" charset="0"/>
                <a:cs typeface="Times New Roman" panose="02020603050405020304" pitchFamily="18" charset="0"/>
              </a:rPr>
              <a:t>Copyright ©2018 John Wiley &amp; Sons, Inc.</a:t>
            </a:r>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0760259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838199"/>
          </a:xfrm>
        </p:spPr>
        <p:txBody>
          <a:bodyPr/>
          <a:lstStyle/>
          <a:p>
            <a:r>
              <a:rPr lang="en-US" dirty="0">
                <a:latin typeface="Times New Roman" panose="02020603050405020304" pitchFamily="18" charset="0"/>
                <a:ea typeface="Source Sans Pro" charset="0"/>
                <a:cs typeface="Times New Roman" panose="02020603050405020304" pitchFamily="18" charset="0"/>
              </a:rPr>
              <a:t>Factory Labor </a:t>
            </a:r>
            <a:r>
              <a:rPr lang="en-US" dirty="0" smtClean="0">
                <a:latin typeface="Times New Roman" panose="02020603050405020304" pitchFamily="18" charset="0"/>
                <a:ea typeface="Source Sans Pro" charset="0"/>
                <a:cs typeface="Times New Roman" panose="02020603050405020304" pitchFamily="18" charset="0"/>
              </a:rPr>
              <a:t>Costs </a:t>
            </a:r>
            <a:r>
              <a:rPr lang="en-US" sz="2400" b="0" dirty="0" smtClean="0">
                <a:latin typeface="Times New Roman" panose="02020603050405020304" pitchFamily="18" charset="0"/>
                <a:ea typeface="Source Sans Pro" charset="0"/>
                <a:cs typeface="Times New Roman" panose="02020603050405020304" pitchFamily="18" charset="0"/>
              </a:rPr>
              <a:t>(2 of 3)</a:t>
            </a:r>
            <a:endParaRPr lang="en-IN" sz="2400" b="0" dirty="0"/>
          </a:p>
        </p:txBody>
      </p:sp>
      <p:pic>
        <p:nvPicPr>
          <p:cNvPr id="6" name="Content Placeholder 5" descr="An illustration of factory label cost with time ticket. The time ticket has a two line heading with the company name, Wallace Company and the type of ticket, time ticket. The labels in the ticket are as follows with the fillings in the space provided: date, 1/6/20; employee, John Nash; employee no, 124; charge to, work in process; job no, 101. The table below the labels has three columns: time, hourly rate, and total cost. The column time is further divided into three columns, start, stop, and total hours. The content of the columns is as follows: start, 0800; stop, 1200; total hours, 4; hourly rate, 10.00; and total cost, 40.00. The labels under the table are approved by and costed by with the signatures along with it.&#10;"/>
          <p:cNvPicPr>
            <a:picLocks noGrp="1" noChangeAspect="1"/>
          </p:cNvPicPr>
          <p:nvPr>
            <p:ph sz="quarter" idx="16"/>
          </p:nvPr>
        </p:nvPicPr>
        <p:blipFill>
          <a:blip r:embed="rId2"/>
          <a:stretch>
            <a:fillRect/>
          </a:stretch>
        </p:blipFill>
        <p:spPr>
          <a:xfrm>
            <a:off x="528955" y="1981200"/>
            <a:ext cx="8086089" cy="4019843"/>
          </a:xfrm>
          <a:prstGeom prst="rect">
            <a:avLst/>
          </a:prstGeom>
        </p:spPr>
      </p:pic>
      <p:sp>
        <p:nvSpPr>
          <p:cNvPr id="7"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2</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pPr/>
              <a:t>27</a:t>
            </a:fld>
            <a:endParaRPr lang="en-US" dirty="0"/>
          </a:p>
        </p:txBody>
      </p:sp>
      <p:sp>
        <p:nvSpPr>
          <p:cNvPr id="5" name="Footer Placeholder 4"/>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55187506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Source Sans Pro" charset="0"/>
              </a:rPr>
              <a:t>Raw Material </a:t>
            </a:r>
            <a:r>
              <a:rPr lang="en-US" dirty="0" smtClean="0">
                <a:ea typeface="Source Sans Pro" charset="0"/>
              </a:rPr>
              <a:t>Costs </a:t>
            </a:r>
            <a:r>
              <a:rPr lang="en-US" sz="2400" b="0" dirty="0" smtClean="0">
                <a:ea typeface="Source Sans Pro" charset="0"/>
              </a:rPr>
              <a:t>(5 of 5)</a:t>
            </a:r>
            <a:endParaRPr lang="en-IN" sz="2400" b="0" dirty="0"/>
          </a:p>
        </p:txBody>
      </p:sp>
      <p:sp>
        <p:nvSpPr>
          <p:cNvPr id="3" name="Content Placeholder 2"/>
          <p:cNvSpPr>
            <a:spLocks noGrp="1"/>
          </p:cNvSpPr>
          <p:nvPr>
            <p:ph sz="quarter" idx="16"/>
          </p:nvPr>
        </p:nvSpPr>
        <p:spPr>
          <a:xfrm>
            <a:off x="304800" y="1676400"/>
            <a:ext cx="8229600" cy="838200"/>
          </a:xfrm>
        </p:spPr>
        <p:txBody>
          <a:bodyPr/>
          <a:lstStyle/>
          <a:p>
            <a:pPr>
              <a:lnSpc>
                <a:spcPct val="100000"/>
              </a:lnSpc>
              <a:spcBef>
                <a:spcPts val="1200"/>
              </a:spcBef>
            </a:pPr>
            <a:r>
              <a:rPr lang="en-US" altLang="en-US" sz="2400" b="1" dirty="0"/>
              <a:t>Illustration: </a:t>
            </a:r>
            <a:r>
              <a:rPr lang="en-US" altLang="en-US" sz="2400" dirty="0"/>
              <a:t>Wallace uses $24,000 of direct materials and $6,000 of indirect materials in January as shown.</a:t>
            </a:r>
          </a:p>
        </p:txBody>
      </p:sp>
      <p:sp>
        <p:nvSpPr>
          <p:cNvPr id="9" name="Content Placeholder 8"/>
          <p:cNvSpPr>
            <a:spLocks noGrp="1"/>
          </p:cNvSpPr>
          <p:nvPr>
            <p:ph sz="quarter" idx="17"/>
          </p:nvPr>
        </p:nvSpPr>
        <p:spPr>
          <a:xfrm>
            <a:off x="4800600" y="2808493"/>
            <a:ext cx="3124200" cy="457200"/>
          </a:xfrm>
        </p:spPr>
        <p:txBody>
          <a:bodyPr/>
          <a:lstStyle/>
          <a:p>
            <a:r>
              <a:rPr lang="en-US" sz="2400" dirty="0" smtClean="0"/>
              <a:t>Manufacturing Costs</a:t>
            </a:r>
            <a:endParaRPr lang="en-US" sz="2400" dirty="0" smtClean="0">
              <a:solidFill>
                <a:srgbClr val="000000"/>
              </a:solidFill>
            </a:endParaRPr>
          </a:p>
        </p:txBody>
      </p:sp>
      <p:graphicFrame>
        <p:nvGraphicFramePr>
          <p:cNvPr id="10" name="Content Placeholder 9" descr="Table is accessible to screenreaders"/>
          <p:cNvGraphicFramePr>
            <a:graphicFrameLocks noGrp="1"/>
          </p:cNvGraphicFramePr>
          <p:nvPr>
            <p:ph sz="quarter" idx="18"/>
            <p:extLst>
              <p:ext uri="{D42A27DB-BD31-4B8C-83A1-F6EECF244321}">
                <p14:modId xmlns:p14="http://schemas.microsoft.com/office/powerpoint/2010/main" val="4173091870"/>
              </p:ext>
            </p:extLst>
          </p:nvPr>
        </p:nvGraphicFramePr>
        <p:xfrm>
          <a:off x="228600" y="3510280"/>
          <a:ext cx="8686800" cy="2123440"/>
        </p:xfrm>
        <a:graphic>
          <a:graphicData uri="http://schemas.openxmlformats.org/drawingml/2006/table">
            <a:tbl>
              <a:tblPr firstRow="1" bandRow="1">
                <a:tableStyleId>{5C22544A-7EE6-4342-B048-85BDC9FD1C3A}</a:tableStyleId>
              </a:tblPr>
              <a:tblGrid>
                <a:gridCol w="1752600">
                  <a:extLst>
                    <a:ext uri="{9D8B030D-6E8A-4147-A177-3AD203B41FA5}">
                      <a16:colId xmlns:a16="http://schemas.microsoft.com/office/drawing/2014/main" val="3736184671"/>
                    </a:ext>
                  </a:extLst>
                </a:gridCol>
                <a:gridCol w="1676400">
                  <a:extLst>
                    <a:ext uri="{9D8B030D-6E8A-4147-A177-3AD203B41FA5}">
                      <a16:colId xmlns:a16="http://schemas.microsoft.com/office/drawing/2014/main" val="2133613941"/>
                    </a:ext>
                  </a:extLst>
                </a:gridCol>
                <a:gridCol w="1691640">
                  <a:extLst>
                    <a:ext uri="{9D8B030D-6E8A-4147-A177-3AD203B41FA5}">
                      <a16:colId xmlns:a16="http://schemas.microsoft.com/office/drawing/2014/main" val="1461100831"/>
                    </a:ext>
                  </a:extLst>
                </a:gridCol>
                <a:gridCol w="1706880">
                  <a:extLst>
                    <a:ext uri="{9D8B030D-6E8A-4147-A177-3AD203B41FA5}">
                      <a16:colId xmlns:a16="http://schemas.microsoft.com/office/drawing/2014/main" val="1611122107"/>
                    </a:ext>
                  </a:extLst>
                </a:gridCol>
                <a:gridCol w="1859280">
                  <a:extLst>
                    <a:ext uri="{9D8B030D-6E8A-4147-A177-3AD203B41FA5}">
                      <a16:colId xmlns:a16="http://schemas.microsoft.com/office/drawing/2014/main" val="1091681008"/>
                    </a:ext>
                  </a:extLst>
                </a:gridCol>
              </a:tblGrid>
              <a:tr h="370840">
                <a:tc>
                  <a:txBody>
                    <a:bodyPr/>
                    <a:lstStyle/>
                    <a:p>
                      <a:pPr algn="ctr"/>
                      <a:endParaRPr lang="en-IN" sz="1800" b="1" dirty="0">
                        <a:solidFill>
                          <a:schemeClr val="tx1"/>
                        </a:solidFill>
                        <a:latin typeface="Times New Roman" panose="02020603050405020304" pitchFamily="18" charset="0"/>
                        <a:ea typeface="Tahoma" panose="020B0604030504040204" pitchFamily="34" charset="0"/>
                        <a:cs typeface="Times New Roman" panose="02020603050405020304" pitchFamily="18" charset="0"/>
                      </a:endParaRPr>
                    </a:p>
                  </a:txBody>
                  <a:tcPr>
                    <a:lnB w="38100" cmpd="sng">
                      <a:noFill/>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rPr>
                        <a:t>Raw</a:t>
                      </a:r>
                      <a:r>
                        <a:rPr lang="en-IN" sz="1800" b="1" u="none" strike="noStrike" baseline="0"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rPr>
                        <a:t> </a:t>
                      </a:r>
                      <a:r>
                        <a:rPr lang="en-US" sz="1800" b="1"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rPr>
                        <a:t>Materials</a:t>
                      </a:r>
                      <a:r>
                        <a:rPr lang="en-US" sz="1800" b="1" i="0" u="none" strike="noStrike" baseline="0"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rPr>
                        <a:t> </a:t>
                      </a:r>
                      <a:r>
                        <a:rPr lang="en-US" sz="1800" b="1"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rPr>
                        <a:t>Inventory</a:t>
                      </a:r>
                      <a:endParaRPr lang="en-US" sz="1800" b="1" i="0"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800" b="1"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rPr>
                        <a:t>Factory Labor</a:t>
                      </a:r>
                      <a:endParaRPr lang="en-US" sz="1800" b="1" i="0"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marL="4233" marR="4233" marT="0" marB="0" anchor="b">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rPr>
                        <a:t>Manufacturing</a:t>
                      </a:r>
                      <a:endParaRPr lang="en-US" sz="1800" b="1" i="0"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rPr>
                        <a:t>Overhead</a:t>
                      </a:r>
                      <a:endParaRPr lang="en-US" sz="1800" b="1" i="0"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rPr>
                        <a:t>Work In Process</a:t>
                      </a:r>
                      <a:endParaRPr lang="en-US" sz="1800" b="1" i="0"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rPr>
                        <a:t>Inventory</a:t>
                      </a:r>
                      <a:endParaRPr lang="en-US" sz="1800" b="1" i="0" u="none" strike="noStrike" dirty="0" smtClean="0">
                        <a:solidFill>
                          <a:schemeClr val="tx1"/>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02421815"/>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ea typeface="Tahoma" panose="020B0604030504040204" pitchFamily="34" charset="0"/>
                          <a:cs typeface="Times New Roman" panose="02020603050405020304" pitchFamily="18" charset="0"/>
                        </a:rPr>
                        <a:t>Balance</a:t>
                      </a:r>
                      <a:endParaRPr lang="en-US" sz="1800" b="0" i="0" u="none" strike="noStrike" dirty="0" smtClean="0">
                        <a:solidFill>
                          <a:srgbClr val="000000"/>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ea typeface="Tahoma" panose="020B0604030504040204" pitchFamily="34" charset="0"/>
                          <a:cs typeface="Times New Roman" panose="02020603050405020304" pitchFamily="18" charset="0"/>
                        </a:rPr>
                        <a:t>$12,000</a:t>
                      </a:r>
                      <a:endParaRPr lang="en-US" sz="1800" b="0" i="0" u="none" strike="noStrike" dirty="0" smtClean="0">
                        <a:solidFill>
                          <a:srgbClr val="000000"/>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ea typeface="Tahoma" panose="020B0604030504040204" pitchFamily="34" charset="0"/>
                          <a:cs typeface="Times New Roman" panose="02020603050405020304" pitchFamily="18" charset="0"/>
                        </a:rPr>
                        <a:t>$32,000</a:t>
                      </a:r>
                      <a:endParaRPr lang="en-US" sz="1800" b="0" i="0" u="none" strike="noStrike" dirty="0" smtClean="0">
                        <a:solidFill>
                          <a:srgbClr val="000000"/>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marL="4233" marR="4233" marT="0"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ea typeface="Tahoma" panose="020B0604030504040204" pitchFamily="34" charset="0"/>
                          <a:cs typeface="Times New Roman" panose="02020603050405020304" pitchFamily="18" charset="0"/>
                        </a:rPr>
                        <a:t>$19,800</a:t>
                      </a:r>
                      <a:endParaRPr lang="en-US" sz="1800" b="0" i="0" u="none" strike="noStrike" dirty="0" smtClean="0">
                        <a:solidFill>
                          <a:srgbClr val="000000"/>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ea typeface="Tahoma" panose="020B0604030504040204" pitchFamily="34" charset="0"/>
                          <a:cs typeface="Times New Roman" panose="02020603050405020304" pitchFamily="18" charset="0"/>
                        </a:rPr>
                        <a:t>$24,000</a:t>
                      </a:r>
                      <a:endParaRPr lang="en-US" sz="1800" b="0" i="0" u="none" strike="noStrike" dirty="0" smtClean="0">
                        <a:solidFill>
                          <a:srgbClr val="000000"/>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0845557"/>
                  </a:ext>
                </a:extLst>
              </a:tr>
              <a:tr h="370840">
                <a:tc>
                  <a:txBody>
                    <a:bodyPr/>
                    <a:lstStyle/>
                    <a:p>
                      <a:pPr algn="l" fontAlgn="b"/>
                      <a:r>
                        <a:rPr lang="en-US" sz="1800" u="none" strike="noStrike" dirty="0" smtClean="0">
                          <a:effectLst/>
                          <a:latin typeface="Times New Roman" panose="02020603050405020304" pitchFamily="18" charset="0"/>
                          <a:cs typeface="Times New Roman" panose="02020603050405020304" pitchFamily="18" charset="0"/>
                        </a:rPr>
                        <a:t>Direct labor (5)</a:t>
                      </a:r>
                      <a:endParaRPr lang="en-US"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i="0" u="none" strike="noStrike" dirty="0" smtClean="0">
                        <a:solidFill>
                          <a:srgbClr val="990000"/>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r>
                        <a:rPr lang="en-IN" sz="1800" b="1" dirty="0" smtClean="0">
                          <a:solidFill>
                            <a:schemeClr val="accent2"/>
                          </a:solidFill>
                          <a:latin typeface="Times New Roman" panose="02020603050405020304" pitchFamily="18" charset="0"/>
                          <a:ea typeface="Tahoma" panose="020B0604030504040204" pitchFamily="34" charset="0"/>
                          <a:cs typeface="Times New Roman" panose="02020603050405020304" pitchFamily="18" charset="0"/>
                        </a:rPr>
                        <a:t>−28,000</a:t>
                      </a:r>
                      <a:endParaRPr lang="en-IN" sz="1800" b="1" dirty="0">
                        <a:solidFill>
                          <a:schemeClr val="accent2"/>
                        </a:solidFill>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solidFill>
                            <a:srgbClr val="990000"/>
                          </a:solidFill>
                          <a:effectLst/>
                          <a:latin typeface="Times New Roman" panose="02020603050405020304" pitchFamily="18" charset="0"/>
                          <a:ea typeface="Tahoma" panose="020B0604030504040204" pitchFamily="34" charset="0"/>
                          <a:cs typeface="Times New Roman" panose="02020603050405020304" pitchFamily="18" charset="0"/>
                        </a:rPr>
                        <a:t>+ $28,000</a:t>
                      </a:r>
                      <a:endParaRPr lang="en-US" sz="1800" b="1" i="0" u="none" strike="noStrike" dirty="0" smtClean="0">
                        <a:solidFill>
                          <a:srgbClr val="990000"/>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175046856"/>
                  </a:ext>
                </a:extLst>
              </a:tr>
              <a:tr h="370840">
                <a:tc>
                  <a:txBody>
                    <a:bodyPr/>
                    <a:lstStyle/>
                    <a:p>
                      <a:pPr algn="l" fontAlgn="b"/>
                      <a:r>
                        <a:rPr lang="en-US" sz="1800" u="none" strike="noStrike" dirty="0" smtClean="0">
                          <a:effectLst/>
                          <a:latin typeface="Times New Roman" panose="02020603050405020304" pitchFamily="18" charset="0"/>
                          <a:cs typeface="Times New Roman" panose="02020603050405020304" pitchFamily="18" charset="0"/>
                        </a:rPr>
                        <a:t>Indirect labor</a:t>
                      </a:r>
                      <a:r>
                        <a:rPr lang="en-US" sz="1800" u="none" strike="noStrike" baseline="0" dirty="0" smtClean="0">
                          <a:effectLst/>
                          <a:latin typeface="Times New Roman" panose="02020603050405020304" pitchFamily="18" charset="0"/>
                          <a:cs typeface="Times New Roman" panose="02020603050405020304" pitchFamily="18" charset="0"/>
                        </a:rPr>
                        <a:t> </a:t>
                      </a:r>
                      <a:r>
                        <a:rPr lang="en-US" sz="1800" u="none" strike="noStrike" dirty="0" smtClean="0">
                          <a:effectLst/>
                          <a:latin typeface="Times New Roman" panose="02020603050405020304" pitchFamily="18" charset="0"/>
                          <a:cs typeface="Times New Roman" panose="02020603050405020304" pitchFamily="18" charset="0"/>
                        </a:rPr>
                        <a:t>(5)</a:t>
                      </a:r>
                      <a:endParaRPr lang="en-US"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800" b="1" i="0" u="none" strike="noStrike" dirty="0" smtClean="0">
                        <a:solidFill>
                          <a:srgbClr val="990000"/>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i="0" u="none" strike="noStrike" dirty="0" smtClean="0">
                          <a:solidFill>
                            <a:srgbClr val="990000"/>
                          </a:solidFill>
                          <a:effectLst/>
                          <a:latin typeface="Times New Roman" panose="02020603050405020304" pitchFamily="18" charset="0"/>
                          <a:cs typeface="Times New Roman" panose="02020603050405020304" pitchFamily="18" charset="0"/>
                        </a:rPr>
                        <a:t>− 4,000</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solidFill>
                            <a:srgbClr val="990000"/>
                          </a:solidFill>
                          <a:effectLst/>
                          <a:latin typeface="Times New Roman" panose="02020603050405020304" pitchFamily="18" charset="0"/>
                          <a:cs typeface="Times New Roman" panose="02020603050405020304" pitchFamily="18" charset="0"/>
                        </a:rPr>
                        <a:t>+ 4,000</a:t>
                      </a:r>
                      <a:endParaRPr lang="en-US" sz="1800" b="1" i="0" u="none" strike="noStrike" dirty="0" smtClean="0">
                        <a:solidFill>
                          <a:srgbClr val="99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IN" sz="1800" dirty="0">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40841834"/>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ea typeface="Tahoma" panose="020B0604030504040204" pitchFamily="34" charset="0"/>
                          <a:cs typeface="Times New Roman" panose="02020603050405020304" pitchFamily="18" charset="0"/>
                        </a:rPr>
                        <a:t>Balance</a:t>
                      </a:r>
                      <a:endParaRPr lang="en-US" sz="1800" b="0" i="0" u="none" strike="noStrike" dirty="0" smtClean="0">
                        <a:solidFill>
                          <a:srgbClr val="000000"/>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ea typeface="Tahoma" panose="020B0604030504040204" pitchFamily="34" charset="0"/>
                          <a:cs typeface="Times New Roman" panose="02020603050405020304" pitchFamily="18" charset="0"/>
                        </a:rPr>
                        <a:t>$12,000</a:t>
                      </a:r>
                      <a:endParaRPr lang="en-US" sz="1800" b="0" i="0" u="none" strike="noStrike" dirty="0" smtClean="0">
                        <a:solidFill>
                          <a:srgbClr val="000000"/>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ea typeface="Tahoma" panose="020B0604030504040204" pitchFamily="34" charset="0"/>
                          <a:cs typeface="Times New Roman" panose="02020603050405020304" pitchFamily="18" charset="0"/>
                        </a:rPr>
                        <a:t>$</a:t>
                      </a:r>
                      <a:r>
                        <a:rPr lang="en-US" sz="1800" u="none" strike="noStrike" baseline="0" dirty="0" smtClean="0">
                          <a:effectLst/>
                          <a:latin typeface="Times New Roman" panose="02020603050405020304" pitchFamily="18" charset="0"/>
                          <a:ea typeface="Tahoma" panose="020B0604030504040204" pitchFamily="34" charset="0"/>
                          <a:cs typeface="Times New Roman" panose="02020603050405020304" pitchFamily="18" charset="0"/>
                        </a:rPr>
                        <a:t>      </a:t>
                      </a:r>
                      <a:r>
                        <a:rPr lang="en-US" sz="1800" u="none" strike="noStrike" dirty="0" smtClean="0">
                          <a:effectLst/>
                          <a:latin typeface="Times New Roman" panose="02020603050405020304" pitchFamily="18" charset="0"/>
                          <a:ea typeface="Tahoma" panose="020B0604030504040204" pitchFamily="34" charset="0"/>
                          <a:cs typeface="Times New Roman" panose="02020603050405020304" pitchFamily="18" charset="0"/>
                        </a:rPr>
                        <a:t>0</a:t>
                      </a:r>
                      <a:endParaRPr lang="en-US" sz="1800" b="0" i="0" u="none" strike="noStrike" dirty="0" smtClean="0">
                        <a:solidFill>
                          <a:srgbClr val="000000"/>
                        </a:solidFill>
                        <a:effectLst/>
                        <a:latin typeface="Times New Roman" panose="02020603050405020304" pitchFamily="18" charset="0"/>
                        <a:ea typeface="Tahoma" panose="020B0604030504040204" pitchFamily="34"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800" u="none" strike="noStrike" dirty="0" smtClean="0">
                          <a:effectLst/>
                          <a:latin typeface="Times New Roman" panose="02020603050405020304" pitchFamily="18" charset="0"/>
                          <a:cs typeface="Times New Roman" panose="02020603050405020304" pitchFamily="18" charset="0"/>
                        </a:rPr>
                        <a:t>$23,800</a:t>
                      </a:r>
                      <a:endParaRPr lang="en-US" sz="1800" b="0" i="0" u="none" strike="noStrike" dirty="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$52,000</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509439569"/>
                  </a:ext>
                </a:extLst>
              </a:tr>
            </a:tbl>
          </a:graphicData>
        </a:graphic>
      </p:graphicFrame>
      <p:sp>
        <p:nvSpPr>
          <p:cNvPr id="8"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2</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pPr/>
              <a:t>28</a:t>
            </a:fld>
            <a:endParaRPr lang="en-US" dirty="0"/>
          </a:p>
        </p:txBody>
      </p:sp>
      <p:sp>
        <p:nvSpPr>
          <p:cNvPr id="5" name="Footer Placeholder 4"/>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2100609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ea typeface="Source Sans Pro" charset="0"/>
                <a:cs typeface="Times New Roman" panose="02020603050405020304" pitchFamily="18" charset="0"/>
              </a:rPr>
              <a:t>Factory Labor </a:t>
            </a:r>
            <a:r>
              <a:rPr lang="en-US" dirty="0" smtClean="0">
                <a:latin typeface="Times New Roman" panose="02020603050405020304" pitchFamily="18" charset="0"/>
                <a:ea typeface="Source Sans Pro" charset="0"/>
                <a:cs typeface="Times New Roman" panose="02020603050405020304" pitchFamily="18" charset="0"/>
              </a:rPr>
              <a:t>Costs </a:t>
            </a:r>
            <a:r>
              <a:rPr lang="en-US" sz="2400" b="0" dirty="0" smtClean="0">
                <a:latin typeface="Times New Roman" panose="02020603050405020304" pitchFamily="18" charset="0"/>
                <a:ea typeface="Source Sans Pro" charset="0"/>
                <a:cs typeface="Times New Roman" panose="02020603050405020304" pitchFamily="18" charset="0"/>
              </a:rPr>
              <a:t>(3 of 3)</a:t>
            </a:r>
            <a:endParaRPr lang="en-IN" sz="2400" b="0" dirty="0"/>
          </a:p>
        </p:txBody>
      </p:sp>
      <p:pic>
        <p:nvPicPr>
          <p:cNvPr id="14" name="Content Placeholder 13" descr="The illustration displays a two-line heading consisting of the name of the company, Wallace Company; and the type of the slip, materials requisition slip. The labels in the slip with the details filled in the space provided is as follow: deliver to, Assembly Department; requisition number, R 247; charge to, work in process – job number. 101; date, January 6, 20. The table below the labels has five columns with column headings and content as follows: quality, 200; description, lithium batteries; stock no, A A 2746; cost per unit, $5.00; total, $1,000 which is displayed in red. The labels below the table with details filled in the space provided are as follows: requested by, Bruce Howart; received by, Herb Crowley; approved by, Kap Shin; costed by, Heather Remmer. The illustration displays three job cost sheets with two-line heading consisting of the name of the company, Subsidiary ledger; and the type of the slip, job cost sheets. The first job cost sheet has job number 101 on top left and the quantity, 1000 units on the top right. The sheet has four columns titled, date, direct materials, direct labor, manufacturing overhead. Row 1: date, January 6; direct materials, 1,000. Row 2: date, January 10; direct labor, 9,000 in red. Row 3: date, January 12; direct materials, 7,000. Row 4: date, January 26; direct materials, 4,000. Row 5: date, January 31; direct labor, 6,000 in red. Row 6: direct materials, 12,000; direct labor, 15,000. An arrow from the time ticket points to the job number. 101. The second job cost sheet has job number 102 on top left and the quantity, 1,500 units on the top right. The sheet has four columns titled, date, direct materials, direct labor, manufacturing overhead. Row 1: date, January 10; direct materials, 3,800. Row 2: date, January 15; direct labor, 4,000 in red. Row 3: date, January 17; direct materials, 3,200. Row 4: January 22; direct labor, 5,000 in red. Row 5: direct materials, 7,000; direct labor, 5,000. The third job cost has job number 103 on top left and the quantity, 2,000 units on the top right. The sheet has four columns titled, date, direct materials, direct labor, manufacturing overhead. Row 1: date, January 27; direct material, 5,000. Row 2: date, January 29; direct labor, 4,000. Row 3: direct material, 5,000; direct labor, 4,000. The materials requisition slip points to a general ledger on the bottom with an arrow labeled total amount of direct incurred on all jobs is posted to the work in process inventory control account. A t reads work in process inventory on top with, 24,000, and 28,000 in red on its left side. A box beside it reads, prove the $28,000 direct materials labor to work in process inventory by totaling the charges by jobs: 101, $15,000; 102, 9,000; 103, 4,000; and the sum of the amounts are $28,000. &#10;"/>
          <p:cNvPicPr>
            <a:picLocks noGrp="1" noChangeAspect="1"/>
          </p:cNvPicPr>
          <p:nvPr>
            <p:ph sz="quarter" idx="16"/>
          </p:nvPr>
        </p:nvPicPr>
        <p:blipFill>
          <a:blip r:embed="rId2"/>
          <a:stretch>
            <a:fillRect/>
          </a:stretch>
        </p:blipFill>
        <p:spPr>
          <a:xfrm>
            <a:off x="1417758" y="1981200"/>
            <a:ext cx="6199441" cy="3965438"/>
          </a:xfrm>
          <a:prstGeom prst="rect">
            <a:avLst/>
          </a:prstGeom>
        </p:spPr>
      </p:pic>
      <p:sp>
        <p:nvSpPr>
          <p:cNvPr id="6"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2</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pPr/>
              <a:t>29</a:t>
            </a:fld>
            <a:endParaRPr lang="en-US" dirty="0"/>
          </a:p>
        </p:txBody>
      </p:sp>
      <p:sp>
        <p:nvSpPr>
          <p:cNvPr id="5" name="Footer Placeholder 4"/>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5202834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E58B2-B739-0E48-A157-742B5CB943BE}"/>
              </a:ext>
            </a:extLst>
          </p:cNvPr>
          <p:cNvSpPr>
            <a:spLocks noGrp="1"/>
          </p:cNvSpPr>
          <p:nvPr>
            <p:ph type="title"/>
          </p:nvPr>
        </p:nvSpPr>
        <p:spPr/>
        <p:txBody>
          <a:bodyPr>
            <a:normAutofit fontScale="90000"/>
          </a:bodyPr>
          <a:lstStyle/>
          <a:p>
            <a:r>
              <a:rPr lang="en-US" dirty="0">
                <a:latin typeface="Times New Roman" panose="02020603050405020304" pitchFamily="18" charset="0"/>
                <a:ea typeface="Source Sans Pro" charset="0"/>
                <a:cs typeface="Times New Roman" panose="02020603050405020304" pitchFamily="18" charset="0"/>
              </a:rPr>
              <a:t>Cost Accounting Systems</a:t>
            </a:r>
            <a:endParaRPr lang="en-US" dirty="0"/>
          </a:p>
        </p:txBody>
      </p:sp>
      <p:sp>
        <p:nvSpPr>
          <p:cNvPr id="9" name="LOH">
            <a:extLst>
              <a:ext uri="{FF2B5EF4-FFF2-40B4-BE49-F238E27FC236}">
                <a16:creationId xmlns:a16="http://schemas.microsoft.com/office/drawing/2014/main" id="{8A0BC1B4-F8F7-BD4E-8675-84499C0C5243}"/>
              </a:ext>
            </a:extLst>
          </p:cNvPr>
          <p:cNvSpPr>
            <a:spLocks noGrp="1"/>
          </p:cNvSpPr>
          <p:nvPr>
            <p:ph sz="quarter" idx="12"/>
          </p:nvPr>
        </p:nvSpPr>
        <p:spPr/>
        <p:txBody>
          <a:bodyPr/>
          <a:lstStyle/>
          <a:p>
            <a:r>
              <a:rPr lang="en-US" dirty="0">
                <a:latin typeface="Times New Roman" panose="02020603050405020304" pitchFamily="18" charset="0"/>
                <a:cs typeface="Times New Roman" panose="02020603050405020304" pitchFamily="18" charset="0"/>
              </a:rPr>
              <a:t>LEARNING OBJECTIVE 1</a:t>
            </a:r>
          </a:p>
        </p:txBody>
      </p:sp>
      <p:sp>
        <p:nvSpPr>
          <p:cNvPr id="10" name="LO">
            <a:extLst>
              <a:ext uri="{FF2B5EF4-FFF2-40B4-BE49-F238E27FC236}">
                <a16:creationId xmlns:a16="http://schemas.microsoft.com/office/drawing/2014/main" id="{6D340D3D-D3F7-1C4B-8474-4FE1B56D1714}"/>
              </a:ext>
            </a:extLst>
          </p:cNvPr>
          <p:cNvSpPr>
            <a:spLocks noGrp="1"/>
          </p:cNvSpPr>
          <p:nvPr>
            <p:ph sz="quarter" idx="13"/>
          </p:nvPr>
        </p:nvSpPr>
        <p:spPr>
          <a:xfrm>
            <a:off x="0" y="1066800"/>
            <a:ext cx="9144000" cy="1219200"/>
          </a:xfrm>
        </p:spPr>
        <p:txBody>
          <a:bodyPr/>
          <a:lstStyle/>
          <a:p>
            <a:r>
              <a:rPr lang="en-US" dirty="0">
                <a:latin typeface="Times New Roman" panose="02020603050405020304" pitchFamily="18" charset="0"/>
                <a:cs typeface="Times New Roman" panose="02020603050405020304" pitchFamily="18" charset="0"/>
              </a:rPr>
              <a:t>Describe cost systems and the flow of costs in a job order system.</a:t>
            </a:r>
          </a:p>
        </p:txBody>
      </p:sp>
      <p:sp>
        <p:nvSpPr>
          <p:cNvPr id="11" name="Content Placeholder">
            <a:extLst>
              <a:ext uri="{FF2B5EF4-FFF2-40B4-BE49-F238E27FC236}">
                <a16:creationId xmlns:a16="http://schemas.microsoft.com/office/drawing/2014/main" id="{B31B8972-B153-D349-9A41-4DA7CF81DB6F}"/>
              </a:ext>
            </a:extLst>
          </p:cNvPr>
          <p:cNvSpPr>
            <a:spLocks noGrp="1"/>
          </p:cNvSpPr>
          <p:nvPr>
            <p:ph sz="quarter" idx="14"/>
          </p:nvPr>
        </p:nvSpPr>
        <p:spPr>
          <a:xfrm>
            <a:off x="333828" y="2438400"/>
            <a:ext cx="8505371" cy="3733800"/>
          </a:xfrm>
        </p:spPr>
        <p:txBody>
          <a:bodyPr/>
          <a:lstStyle/>
          <a:p>
            <a:pPr>
              <a:buClr>
                <a:srgbClr val="990000"/>
              </a:buClr>
            </a:pPr>
            <a:r>
              <a:rPr lang="en-US" altLang="en-US" b="1" dirty="0">
                <a:solidFill>
                  <a:schemeClr val="accent4"/>
                </a:solidFill>
                <a:latin typeface="Times New Roman" panose="02020603050405020304" pitchFamily="18" charset="0"/>
                <a:cs typeface="Times New Roman" panose="02020603050405020304" pitchFamily="18" charset="0"/>
              </a:rPr>
              <a:t>Cost Accounting</a:t>
            </a:r>
          </a:p>
          <a:p>
            <a:pPr marL="291600" indent="-291600">
              <a:buClr>
                <a:srgbClr val="990000"/>
              </a:buClr>
              <a:buFont typeface="Arial" panose="020B0604020202020204" pitchFamily="34" charset="0"/>
              <a:buChar char="•"/>
            </a:pPr>
            <a:r>
              <a:rPr lang="en-US" altLang="en-US" dirty="0">
                <a:latin typeface="Times New Roman" panose="02020603050405020304" pitchFamily="18" charset="0"/>
                <a:cs typeface="Times New Roman" panose="02020603050405020304" pitchFamily="18" charset="0"/>
              </a:rPr>
              <a:t>Involves </a:t>
            </a:r>
            <a:r>
              <a:rPr lang="en-US" altLang="en-US" b="1" dirty="0">
                <a:latin typeface="Times New Roman" panose="02020603050405020304" pitchFamily="18" charset="0"/>
                <a:cs typeface="Times New Roman" panose="02020603050405020304" pitchFamily="18" charset="0"/>
              </a:rPr>
              <a:t>measuring</a:t>
            </a:r>
            <a:r>
              <a:rPr lang="en-US" altLang="en-US" dirty="0">
                <a:latin typeface="Times New Roman" panose="02020603050405020304" pitchFamily="18" charset="0"/>
                <a:cs typeface="Times New Roman" panose="02020603050405020304" pitchFamily="18" charset="0"/>
              </a:rPr>
              <a:t>, </a:t>
            </a:r>
            <a:r>
              <a:rPr lang="en-US" altLang="en-US" b="1" dirty="0">
                <a:latin typeface="Times New Roman" panose="02020603050405020304" pitchFamily="18" charset="0"/>
                <a:cs typeface="Times New Roman" panose="02020603050405020304" pitchFamily="18" charset="0"/>
              </a:rPr>
              <a:t>recording</a:t>
            </a:r>
            <a:r>
              <a:rPr lang="en-US" altLang="en-US" dirty="0">
                <a:latin typeface="Times New Roman" panose="02020603050405020304" pitchFamily="18" charset="0"/>
                <a:cs typeface="Times New Roman" panose="02020603050405020304" pitchFamily="18" charset="0"/>
              </a:rPr>
              <a:t>, and </a:t>
            </a:r>
            <a:r>
              <a:rPr lang="en-US" altLang="en-US" b="1" dirty="0">
                <a:latin typeface="Times New Roman" panose="02020603050405020304" pitchFamily="18" charset="0"/>
                <a:cs typeface="Times New Roman" panose="02020603050405020304" pitchFamily="18" charset="0"/>
              </a:rPr>
              <a:t>reporting</a:t>
            </a:r>
            <a:r>
              <a:rPr lang="en-US" altLang="en-US" dirty="0">
                <a:latin typeface="Times New Roman" panose="02020603050405020304" pitchFamily="18" charset="0"/>
                <a:cs typeface="Times New Roman" panose="02020603050405020304" pitchFamily="18" charset="0"/>
              </a:rPr>
              <a:t> product costs</a:t>
            </a:r>
          </a:p>
          <a:p>
            <a:pPr marL="291600" indent="-291600">
              <a:buClr>
                <a:srgbClr val="990000"/>
              </a:buClr>
              <a:buFont typeface="Arial" panose="020B0604020202020204" pitchFamily="34" charset="0"/>
              <a:buChar char="•"/>
            </a:pPr>
            <a:r>
              <a:rPr lang="en-US" altLang="en-US" dirty="0">
                <a:latin typeface="Times New Roman" panose="02020603050405020304" pitchFamily="18" charset="0"/>
                <a:cs typeface="Times New Roman" panose="02020603050405020304" pitchFamily="18" charset="0"/>
              </a:rPr>
              <a:t>Accounts are fully integrated into the general ledger</a:t>
            </a:r>
          </a:p>
          <a:p>
            <a:pPr marL="291600" indent="-291600">
              <a:buClr>
                <a:srgbClr val="990000"/>
              </a:buClr>
              <a:buFont typeface="Arial" panose="020B0604020202020204" pitchFamily="34" charset="0"/>
              <a:buChar char="•"/>
            </a:pPr>
            <a:r>
              <a:rPr lang="en-US" altLang="en-US" dirty="0">
                <a:latin typeface="Times New Roman" panose="02020603050405020304" pitchFamily="18" charset="0"/>
                <a:cs typeface="Times New Roman" panose="02020603050405020304" pitchFamily="18" charset="0"/>
              </a:rPr>
              <a:t>Perpetual inventory system provides immediate, </a:t>
            </a:r>
            <a:r>
              <a:rPr lang="en-US" altLang="en-US" b="1" dirty="0">
                <a:latin typeface="Times New Roman" panose="02020603050405020304" pitchFamily="18" charset="0"/>
                <a:cs typeface="Times New Roman" panose="02020603050405020304" pitchFamily="18" charset="0"/>
              </a:rPr>
              <a:t>up-to -date information on cost of a product</a:t>
            </a:r>
          </a:p>
          <a:p>
            <a:pPr marL="291600" indent="-291600">
              <a:buClr>
                <a:srgbClr val="990000"/>
              </a:buClr>
              <a:buFont typeface="Arial" panose="020B0604020202020204" pitchFamily="34" charset="0"/>
              <a:buChar char="•"/>
            </a:pPr>
            <a:r>
              <a:rPr lang="en-US" altLang="en-US" dirty="0">
                <a:latin typeface="Times New Roman" panose="02020603050405020304" pitchFamily="18" charset="0"/>
                <a:cs typeface="Times New Roman" panose="02020603050405020304" pitchFamily="18" charset="0"/>
              </a:rPr>
              <a:t>Two basic types: (1) a </a:t>
            </a:r>
            <a:r>
              <a:rPr lang="en-US" altLang="en-US" b="1" dirty="0">
                <a:latin typeface="Times New Roman" panose="02020603050405020304" pitchFamily="18" charset="0"/>
                <a:cs typeface="Times New Roman" panose="02020603050405020304" pitchFamily="18" charset="0"/>
              </a:rPr>
              <a:t>process order cost system</a:t>
            </a:r>
            <a:r>
              <a:rPr lang="en-US" altLang="en-US" dirty="0">
                <a:latin typeface="Times New Roman" panose="02020603050405020304" pitchFamily="18" charset="0"/>
                <a:cs typeface="Times New Roman" panose="02020603050405020304" pitchFamily="18" charset="0"/>
              </a:rPr>
              <a:t> and (2) a </a:t>
            </a:r>
            <a:r>
              <a:rPr lang="en-US" altLang="en-US" b="1" dirty="0">
                <a:latin typeface="Times New Roman" panose="02020603050405020304" pitchFamily="18" charset="0"/>
                <a:cs typeface="Times New Roman" panose="02020603050405020304" pitchFamily="18" charset="0"/>
              </a:rPr>
              <a:t>job order cost system</a:t>
            </a:r>
            <a:endParaRPr lang="en-IN" dirty="0">
              <a:latin typeface="Times New Roman" panose="02020603050405020304" pitchFamily="18" charset="0"/>
              <a:cs typeface="Times New Roman" panose="02020603050405020304" pitchFamily="18" charset="0"/>
            </a:endParaRPr>
          </a:p>
        </p:txBody>
      </p:sp>
      <p:sp>
        <p:nvSpPr>
          <p:cNvPr id="12" name="LON">
            <a:extLst>
              <a:ext uri="{FF2B5EF4-FFF2-40B4-BE49-F238E27FC236}">
                <a16:creationId xmlns:a16="http://schemas.microsoft.com/office/drawing/2014/main" id="{318C2D1B-67FD-824B-B17B-F2B527B83D4C}"/>
              </a:ext>
            </a:extLst>
          </p:cNvPr>
          <p:cNvSpPr>
            <a:spLocks noGrp="1"/>
          </p:cNvSpPr>
          <p:nvPr>
            <p:ph sz="quarter" idx="15"/>
          </p:nvPr>
        </p:nvSpPr>
        <p:spPr>
          <a:xfrm>
            <a:off x="295274" y="6416675"/>
            <a:ext cx="569089" cy="365125"/>
          </a:xfrm>
        </p:spPr>
        <p:txBody>
          <a:bodyPr/>
          <a:lstStyle/>
          <a:p>
            <a:r>
              <a:rPr lang="en-US" dirty="0" smtClean="0">
                <a:solidFill>
                  <a:schemeClr val="tx1"/>
                </a:solidFill>
                <a:latin typeface="Times New Roman" panose="02020603050405020304" pitchFamily="18" charset="0"/>
                <a:cs typeface="Times New Roman" panose="02020603050405020304" pitchFamily="18" charset="0"/>
              </a:rPr>
              <a:t>L</a:t>
            </a:r>
            <a:r>
              <a:rPr lang="en-US" sz="100" dirty="0" smtClean="0">
                <a:solidFill>
                  <a:schemeClr val="tx1"/>
                </a:solidFill>
                <a:latin typeface="Times New Roman" panose="02020603050405020304" pitchFamily="18" charset="0"/>
                <a:cs typeface="Times New Roman" panose="02020603050405020304" pitchFamily="18" charset="0"/>
              </a:rPr>
              <a:t> </a:t>
            </a:r>
            <a:r>
              <a:rPr lang="en-US" dirty="0" smtClean="0">
                <a:solidFill>
                  <a:schemeClr val="tx1"/>
                </a:solidFill>
                <a:latin typeface="Times New Roman" panose="02020603050405020304" pitchFamily="18" charset="0"/>
                <a:cs typeface="Times New Roman" panose="02020603050405020304" pitchFamily="18" charset="0"/>
              </a:rPr>
              <a:t>O </a:t>
            </a:r>
            <a:r>
              <a:rPr lang="en-US" dirty="0">
                <a:solidFill>
                  <a:schemeClr val="tx1"/>
                </a:solidFill>
                <a:latin typeface="Times New Roman" panose="02020603050405020304" pitchFamily="18" charset="0"/>
                <a:cs typeface="Times New Roman" panose="02020603050405020304" pitchFamily="18" charset="0"/>
              </a:rPr>
              <a:t>1</a:t>
            </a:r>
          </a:p>
        </p:txBody>
      </p:sp>
      <p:sp>
        <p:nvSpPr>
          <p:cNvPr id="7" name="Slide Number Placeholder">
            <a:extLst>
              <a:ext uri="{FF2B5EF4-FFF2-40B4-BE49-F238E27FC236}">
                <a16:creationId xmlns:a16="http://schemas.microsoft.com/office/drawing/2014/main" id="{F8512387-193F-8345-B77C-4A8B507623D0}"/>
              </a:ext>
            </a:extLst>
          </p:cNvPr>
          <p:cNvSpPr>
            <a:spLocks noGrp="1"/>
          </p:cNvSpPr>
          <p:nvPr>
            <p:ph type="sldNum" sz="quarter" idx="10"/>
          </p:nvPr>
        </p:nvSpPr>
        <p:spPr/>
        <p:txBody>
          <a:bodyPr/>
          <a:lstStyle/>
          <a:p>
            <a:fld id="{67B19427-F580-D146-B60E-4CADEE75497F}" type="slidenum">
              <a:rPr lang="en-US" smtClean="0"/>
              <a:pPr/>
              <a:t>3</a:t>
            </a:fld>
            <a:endParaRPr lang="en-US" dirty="0"/>
          </a:p>
        </p:txBody>
      </p:sp>
      <p:sp>
        <p:nvSpPr>
          <p:cNvPr id="8" name="Footer Placeholder">
            <a:extLst>
              <a:ext uri="{FF2B5EF4-FFF2-40B4-BE49-F238E27FC236}">
                <a16:creationId xmlns:a16="http://schemas.microsoft.com/office/drawing/2014/main" id="{360E2FA8-DD17-5440-A0DA-EDE48D030975}"/>
              </a:ext>
            </a:extLst>
          </p:cNvPr>
          <p:cNvSpPr>
            <a:spLocks noGrp="1"/>
          </p:cNvSpPr>
          <p:nvPr>
            <p:ph type="ftr" sz="quarter" idx="11"/>
          </p:nvPr>
        </p:nvSpPr>
        <p:spPr/>
        <p:txBody>
          <a:bodyPr/>
          <a:lstStyle/>
          <a:p>
            <a:r>
              <a:rPr lang="en-US"/>
              <a:t>Copyright ©2018 John Wiley &amp; Sons, Inc. </a:t>
            </a:r>
            <a:endParaRPr lang="en-US" dirty="0"/>
          </a:p>
        </p:txBody>
      </p:sp>
    </p:spTree>
    <p:extLst>
      <p:ext uri="{BB962C8B-B14F-4D97-AF65-F5344CB8AC3E}">
        <p14:creationId xmlns:p14="http://schemas.microsoft.com/office/powerpoint/2010/main" val="41604135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685799"/>
          </a:xfrm>
        </p:spPr>
        <p:txBody>
          <a:bodyPr/>
          <a:lstStyle/>
          <a:p>
            <a:r>
              <a:rPr lang="en-US" dirty="0" smtClean="0">
                <a:ea typeface="Source Sans Pro" charset="0"/>
              </a:rPr>
              <a:t>Do It! 2: </a:t>
            </a:r>
            <a:r>
              <a:rPr lang="en-US" dirty="0" smtClean="0">
                <a:solidFill>
                  <a:srgbClr val="196E78"/>
                </a:solidFill>
                <a:ea typeface="Source Sans Pro" charset="0"/>
              </a:rPr>
              <a:t>Work </a:t>
            </a:r>
            <a:r>
              <a:rPr lang="en-US" dirty="0">
                <a:solidFill>
                  <a:srgbClr val="196E78"/>
                </a:solidFill>
                <a:ea typeface="Source Sans Pro" charset="0"/>
              </a:rPr>
              <a:t>in </a:t>
            </a:r>
            <a:r>
              <a:rPr lang="en-US" dirty="0" smtClean="0">
                <a:solidFill>
                  <a:srgbClr val="196E78"/>
                </a:solidFill>
                <a:ea typeface="Source Sans Pro" charset="0"/>
              </a:rPr>
              <a:t>Process </a:t>
            </a:r>
            <a:r>
              <a:rPr lang="en-US" sz="2400" b="0" dirty="0" smtClean="0">
                <a:solidFill>
                  <a:srgbClr val="196E78"/>
                </a:solidFill>
                <a:ea typeface="Source Sans Pro" charset="0"/>
              </a:rPr>
              <a:t>(1 of 2)</a:t>
            </a:r>
            <a:endParaRPr lang="en-IN" sz="2400" b="0" dirty="0"/>
          </a:p>
        </p:txBody>
      </p:sp>
      <p:sp>
        <p:nvSpPr>
          <p:cNvPr id="3" name="Content Placeholder 2"/>
          <p:cNvSpPr>
            <a:spLocks noGrp="1"/>
          </p:cNvSpPr>
          <p:nvPr>
            <p:ph sz="quarter" idx="16"/>
          </p:nvPr>
        </p:nvSpPr>
        <p:spPr>
          <a:xfrm>
            <a:off x="304800" y="1676400"/>
            <a:ext cx="8382000" cy="4190026"/>
          </a:xfrm>
        </p:spPr>
        <p:txBody>
          <a:bodyPr/>
          <a:lstStyle/>
          <a:p>
            <a:r>
              <a:rPr lang="en-US" dirty="0"/>
              <a:t>Danielle Company is working on two job orders. The job cost sheets show the following:</a:t>
            </a:r>
          </a:p>
          <a:p>
            <a:pPr marL="457200"/>
            <a:r>
              <a:rPr lang="en-US" dirty="0"/>
              <a:t>Direct materials—Job 120 $6,000; Job 121 $3,600</a:t>
            </a:r>
          </a:p>
          <a:p>
            <a:pPr marL="457200"/>
            <a:r>
              <a:rPr lang="en-US" dirty="0"/>
              <a:t>Direct labor—Job 120 $4,000; Job 121 $</a:t>
            </a:r>
            <a:r>
              <a:rPr lang="en-US" dirty="0" smtClean="0"/>
              <a:t>2,000</a:t>
            </a:r>
          </a:p>
          <a:p>
            <a:pPr>
              <a:spcBef>
                <a:spcPts val="1200"/>
              </a:spcBef>
            </a:pPr>
            <a:r>
              <a:rPr lang="en-US" dirty="0" smtClean="0"/>
              <a:t>Using </a:t>
            </a:r>
            <a:r>
              <a:rPr lang="en-US" dirty="0"/>
              <a:t>the format shown in </a:t>
            </a:r>
            <a:r>
              <a:rPr lang="en-US" dirty="0" smtClean="0"/>
              <a:t>illustration </a:t>
            </a:r>
            <a:r>
              <a:rPr lang="en-US" dirty="0"/>
              <a:t>2.12, record the assignment of costs to Work in Process from the data on the job cost sheets</a:t>
            </a:r>
            <a:r>
              <a:rPr lang="en-US" dirty="0" smtClean="0"/>
              <a:t>.</a:t>
            </a:r>
            <a:endParaRPr lang="en-US" altLang="en-US" dirty="0"/>
          </a:p>
        </p:txBody>
      </p:sp>
      <p:sp>
        <p:nvSpPr>
          <p:cNvPr id="6"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2</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pPr/>
              <a:t>30</a:t>
            </a:fld>
            <a:endParaRPr lang="en-US" dirty="0"/>
          </a:p>
        </p:txBody>
      </p:sp>
      <p:sp>
        <p:nvSpPr>
          <p:cNvPr id="5" name="Footer Placeholder 4"/>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271601696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534400" cy="822035"/>
          </a:xfrm>
        </p:spPr>
        <p:txBody>
          <a:bodyPr/>
          <a:lstStyle/>
          <a:p>
            <a:r>
              <a:rPr lang="en-US" dirty="0" smtClean="0">
                <a:ea typeface="Source Sans Pro" charset="0"/>
              </a:rPr>
              <a:t>Do It! 2: </a:t>
            </a:r>
            <a:r>
              <a:rPr lang="en-US" dirty="0" smtClean="0">
                <a:solidFill>
                  <a:srgbClr val="196E78"/>
                </a:solidFill>
                <a:ea typeface="Source Sans Pro" charset="0"/>
              </a:rPr>
              <a:t>Work </a:t>
            </a:r>
            <a:r>
              <a:rPr lang="en-US" dirty="0">
                <a:solidFill>
                  <a:srgbClr val="196E78"/>
                </a:solidFill>
                <a:ea typeface="Source Sans Pro" charset="0"/>
              </a:rPr>
              <a:t>in </a:t>
            </a:r>
            <a:r>
              <a:rPr lang="en-US" dirty="0" smtClean="0">
                <a:solidFill>
                  <a:srgbClr val="196E78"/>
                </a:solidFill>
                <a:ea typeface="Source Sans Pro" charset="0"/>
              </a:rPr>
              <a:t>Process </a:t>
            </a:r>
            <a:r>
              <a:rPr lang="en-US" sz="2400" b="0" dirty="0" smtClean="0">
                <a:solidFill>
                  <a:srgbClr val="196E78"/>
                </a:solidFill>
                <a:ea typeface="Source Sans Pro" charset="0"/>
              </a:rPr>
              <a:t>(2 of 2)</a:t>
            </a:r>
            <a:endParaRPr lang="en-IN" sz="2400" b="0" dirty="0"/>
          </a:p>
        </p:txBody>
      </p:sp>
      <p:sp>
        <p:nvSpPr>
          <p:cNvPr id="3" name="Content Placeholder 2"/>
          <p:cNvSpPr>
            <a:spLocks noGrp="1"/>
          </p:cNvSpPr>
          <p:nvPr>
            <p:ph sz="quarter" idx="16"/>
          </p:nvPr>
        </p:nvSpPr>
        <p:spPr>
          <a:xfrm>
            <a:off x="304800" y="1584036"/>
            <a:ext cx="8534400" cy="2142359"/>
          </a:xfrm>
        </p:spPr>
        <p:txBody>
          <a:bodyPr/>
          <a:lstStyle/>
          <a:p>
            <a:pPr>
              <a:lnSpc>
                <a:spcPct val="100000"/>
              </a:lnSpc>
              <a:spcBef>
                <a:spcPts val="1200"/>
              </a:spcBef>
            </a:pPr>
            <a:r>
              <a:rPr lang="en-US" dirty="0"/>
              <a:t>Record the assignment of costs to Work in Process from the data on the job cost sheets. </a:t>
            </a:r>
          </a:p>
          <a:p>
            <a:pPr marL="457200">
              <a:lnSpc>
                <a:spcPct val="100000"/>
              </a:lnSpc>
              <a:spcBef>
                <a:spcPts val="1200"/>
              </a:spcBef>
            </a:pPr>
            <a:r>
              <a:rPr lang="en-US" dirty="0"/>
              <a:t>Direct materials—Job 120 $6,000; Job 121 $3,600</a:t>
            </a:r>
          </a:p>
          <a:p>
            <a:pPr marL="457200">
              <a:lnSpc>
                <a:spcPct val="100000"/>
              </a:lnSpc>
              <a:spcBef>
                <a:spcPts val="1200"/>
              </a:spcBef>
            </a:pPr>
            <a:r>
              <a:rPr lang="en-US" dirty="0"/>
              <a:t>Direct labor—Job 120 $4,000; Job 121 $</a:t>
            </a:r>
            <a:r>
              <a:rPr lang="en-US" dirty="0" smtClean="0"/>
              <a:t>2,000</a:t>
            </a:r>
            <a:endParaRPr lang="en-US" dirty="0"/>
          </a:p>
        </p:txBody>
      </p:sp>
      <p:sp>
        <p:nvSpPr>
          <p:cNvPr id="10" name="Content Placeholder 9"/>
          <p:cNvSpPr>
            <a:spLocks noGrp="1"/>
          </p:cNvSpPr>
          <p:nvPr>
            <p:ph sz="quarter" idx="17"/>
          </p:nvPr>
        </p:nvSpPr>
        <p:spPr>
          <a:xfrm>
            <a:off x="3048000" y="3962400"/>
            <a:ext cx="3429000" cy="457200"/>
          </a:xfrm>
        </p:spPr>
        <p:txBody>
          <a:bodyPr/>
          <a:lstStyle/>
          <a:p>
            <a:r>
              <a:rPr lang="en-US" dirty="0" smtClean="0"/>
              <a:t>Manufacturing Costs</a:t>
            </a:r>
            <a:endParaRPr lang="en-US" dirty="0">
              <a:solidFill>
                <a:srgbClr val="000000"/>
              </a:solidFill>
            </a:endParaRPr>
          </a:p>
        </p:txBody>
      </p:sp>
      <p:graphicFrame>
        <p:nvGraphicFramePr>
          <p:cNvPr id="12" name="Content Placeholder 11" descr="Table is accessible to screenreaders"/>
          <p:cNvGraphicFramePr>
            <a:graphicFrameLocks noGrp="1"/>
          </p:cNvGraphicFramePr>
          <p:nvPr>
            <p:ph sz="quarter" idx="18"/>
            <p:extLst>
              <p:ext uri="{D42A27DB-BD31-4B8C-83A1-F6EECF244321}">
                <p14:modId xmlns:p14="http://schemas.microsoft.com/office/powerpoint/2010/main" val="3843868023"/>
              </p:ext>
            </p:extLst>
          </p:nvPr>
        </p:nvGraphicFramePr>
        <p:xfrm>
          <a:off x="172570" y="4544695"/>
          <a:ext cx="8798859" cy="1381760"/>
        </p:xfrm>
        <a:graphic>
          <a:graphicData uri="http://schemas.openxmlformats.org/drawingml/2006/table">
            <a:tbl>
              <a:tblPr firstRow="1" bandRow="1">
                <a:tableStyleId>{5C22544A-7EE6-4342-B048-85BDC9FD1C3A}</a:tableStyleId>
              </a:tblPr>
              <a:tblGrid>
                <a:gridCol w="1706880">
                  <a:extLst>
                    <a:ext uri="{9D8B030D-6E8A-4147-A177-3AD203B41FA5}">
                      <a16:colId xmlns:a16="http://schemas.microsoft.com/office/drawing/2014/main" val="3051116141"/>
                    </a:ext>
                  </a:extLst>
                </a:gridCol>
                <a:gridCol w="1706880">
                  <a:extLst>
                    <a:ext uri="{9D8B030D-6E8A-4147-A177-3AD203B41FA5}">
                      <a16:colId xmlns:a16="http://schemas.microsoft.com/office/drawing/2014/main" val="1736763721"/>
                    </a:ext>
                  </a:extLst>
                </a:gridCol>
                <a:gridCol w="1706880">
                  <a:extLst>
                    <a:ext uri="{9D8B030D-6E8A-4147-A177-3AD203B41FA5}">
                      <a16:colId xmlns:a16="http://schemas.microsoft.com/office/drawing/2014/main" val="655710519"/>
                    </a:ext>
                  </a:extLst>
                </a:gridCol>
                <a:gridCol w="1706880">
                  <a:extLst>
                    <a:ext uri="{9D8B030D-6E8A-4147-A177-3AD203B41FA5}">
                      <a16:colId xmlns:a16="http://schemas.microsoft.com/office/drawing/2014/main" val="163382126"/>
                    </a:ext>
                  </a:extLst>
                </a:gridCol>
                <a:gridCol w="1971339">
                  <a:extLst>
                    <a:ext uri="{9D8B030D-6E8A-4147-A177-3AD203B41FA5}">
                      <a16:colId xmlns:a16="http://schemas.microsoft.com/office/drawing/2014/main" val="435185042"/>
                    </a:ext>
                  </a:extLst>
                </a:gridCol>
              </a:tblGrid>
              <a:tr h="370840">
                <a:tc>
                  <a:txBody>
                    <a:bodyPr/>
                    <a:lstStyle/>
                    <a:p>
                      <a:endParaRPr lang="en-IN" dirty="0">
                        <a:solidFill>
                          <a:schemeClr val="tx1"/>
                        </a:solidFill>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Raw</a:t>
                      </a:r>
                      <a:r>
                        <a:rPr lang="en-IN" sz="180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Materials</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Inventory</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Factory</a:t>
                      </a:r>
                      <a:r>
                        <a:rPr lang="en-IN" sz="180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Labor</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Manufacturing</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Overhead</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Work In</a:t>
                      </a:r>
                      <a:r>
                        <a:rPr lang="en-US" sz="1800" b="0" i="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Process</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Inventory</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39234026"/>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Direct materials</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i="0" u="none" strike="noStrike" dirty="0" smtClean="0">
                          <a:solidFill>
                            <a:schemeClr val="accent2"/>
                          </a:solidFill>
                          <a:effectLst/>
                          <a:latin typeface="Calibri" panose="020F0502020204030204" pitchFamily="34" charset="0"/>
                          <a:cs typeface="Times New Roman" panose="02020603050405020304" pitchFamily="18" charset="0"/>
                        </a:rPr>
                        <a:t>−</a:t>
                      </a:r>
                      <a:r>
                        <a:rPr lang="en-US" sz="1800" b="1" i="0" u="none" strike="noStrike" dirty="0" smtClean="0">
                          <a:solidFill>
                            <a:schemeClr val="accent2"/>
                          </a:solidFill>
                          <a:effectLst/>
                          <a:latin typeface="Times New Roman" panose="02020603050405020304" pitchFamily="18" charset="0"/>
                          <a:cs typeface="Times New Roman" panose="02020603050405020304" pitchFamily="18" charset="0"/>
                        </a:rPr>
                        <a:t> $9,600</a:t>
                      </a: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a:latin typeface="Times New Roman" panose="02020603050405020304" pitchFamily="18" charset="0"/>
                        <a:cs typeface="Times New Roman" panose="02020603050405020304" pitchFamily="18"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a:latin typeface="Times New Roman" panose="02020603050405020304" pitchFamily="18" charset="0"/>
                        <a:cs typeface="Times New Roman" panose="02020603050405020304" pitchFamily="18"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u="none" strike="noStrike" dirty="0" smtClean="0">
                          <a:solidFill>
                            <a:schemeClr val="accent2"/>
                          </a:solidFill>
                          <a:effectLst/>
                          <a:latin typeface="Times New Roman" panose="02020603050405020304" pitchFamily="18" charset="0"/>
                          <a:cs typeface="Times New Roman" panose="02020603050405020304" pitchFamily="18" charset="0"/>
                        </a:rPr>
                        <a:t>+ $9,600</a:t>
                      </a:r>
                      <a:endParaRPr lang="en-US" sz="1800" b="1" i="0" u="none" strike="noStrike" dirty="0" smtClean="0">
                        <a:solidFill>
                          <a:schemeClr val="accent2"/>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432426476"/>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Direct labor</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i="0" u="none" strike="noStrike" dirty="0" smtClean="0">
                          <a:solidFill>
                            <a:schemeClr val="accent2"/>
                          </a:solidFill>
                          <a:effectLst/>
                          <a:latin typeface="Calibri" panose="020F0502020204030204" pitchFamily="34" charset="0"/>
                          <a:cs typeface="Times New Roman" panose="02020603050405020304" pitchFamily="18" charset="0"/>
                        </a:rPr>
                        <a:t>−</a:t>
                      </a:r>
                      <a:r>
                        <a:rPr lang="en-US" sz="1800" b="1" i="0" u="none" strike="noStrike" dirty="0" smtClean="0">
                          <a:solidFill>
                            <a:schemeClr val="accent2"/>
                          </a:solidFill>
                          <a:effectLst/>
                          <a:latin typeface="Times New Roman" panose="02020603050405020304" pitchFamily="18" charset="0"/>
                          <a:cs typeface="Times New Roman" panose="02020603050405020304" pitchFamily="18" charset="0"/>
                        </a:rPr>
                        <a:t>$6,000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i="0" u="none" strike="noStrike" dirty="0" smtClean="0">
                          <a:solidFill>
                            <a:schemeClr val="accent2"/>
                          </a:solidFill>
                          <a:effectLst/>
                          <a:latin typeface="Times New Roman" panose="02020603050405020304" pitchFamily="18" charset="0"/>
                          <a:cs typeface="Times New Roman" panose="02020603050405020304" pitchFamily="18" charset="0"/>
                        </a:rPr>
                        <a:t>+   6,000</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50099596"/>
                  </a:ext>
                </a:extLst>
              </a:tr>
            </a:tbl>
          </a:graphicData>
        </a:graphic>
      </p:graphicFrame>
      <p:sp>
        <p:nvSpPr>
          <p:cNvPr id="9"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2</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pPr/>
              <a:t>31</a:t>
            </a:fld>
            <a:endParaRPr lang="en-US" dirty="0"/>
          </a:p>
        </p:txBody>
      </p:sp>
      <p:sp>
        <p:nvSpPr>
          <p:cNvPr id="5" name="Footer Placeholder 4"/>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943769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E58B2-B739-0E48-A157-742B5CB943BE}"/>
              </a:ext>
            </a:extLst>
          </p:cNvPr>
          <p:cNvSpPr>
            <a:spLocks noGrp="1"/>
          </p:cNvSpPr>
          <p:nvPr>
            <p:ph type="title"/>
          </p:nvPr>
        </p:nvSpPr>
        <p:spPr/>
        <p:txBody>
          <a:bodyPr>
            <a:normAutofit fontScale="90000"/>
          </a:bodyPr>
          <a:lstStyle/>
          <a:p>
            <a:r>
              <a:rPr lang="en-US" dirty="0">
                <a:latin typeface="Times New Roman" panose="02020603050405020304" pitchFamily="18" charset="0"/>
                <a:ea typeface="Source Sans Pro" charset="0"/>
                <a:cs typeface="Times New Roman" panose="02020603050405020304" pitchFamily="18" charset="0"/>
              </a:rPr>
              <a:t>Predetermined Overhead Rate</a:t>
            </a:r>
            <a:r>
              <a:rPr lang="en-US" dirty="0" smtClean="0">
                <a:latin typeface="Times New Roman" panose="02020603050405020304" pitchFamily="18" charset="0"/>
                <a:ea typeface="Source Sans Pro" charset="0"/>
                <a:cs typeface="Times New Roman" panose="02020603050405020304" pitchFamily="18" charset="0"/>
              </a:rPr>
              <a:t> </a:t>
            </a:r>
            <a:endParaRPr lang="en-US" dirty="0"/>
          </a:p>
        </p:txBody>
      </p:sp>
      <p:sp>
        <p:nvSpPr>
          <p:cNvPr id="9" name="LOH">
            <a:extLst>
              <a:ext uri="{FF2B5EF4-FFF2-40B4-BE49-F238E27FC236}">
                <a16:creationId xmlns:a16="http://schemas.microsoft.com/office/drawing/2014/main" id="{8A0BC1B4-F8F7-BD4E-8675-84499C0C5243}"/>
              </a:ext>
            </a:extLst>
          </p:cNvPr>
          <p:cNvSpPr>
            <a:spLocks noGrp="1"/>
          </p:cNvSpPr>
          <p:nvPr>
            <p:ph sz="quarter" idx="12"/>
          </p:nvPr>
        </p:nvSpPr>
        <p:spPr/>
        <p:txBody>
          <a:bodyPr/>
          <a:lstStyle/>
          <a:p>
            <a:r>
              <a:rPr lang="en-US" dirty="0">
                <a:latin typeface="Times New Roman" panose="02020603050405020304" pitchFamily="18" charset="0"/>
                <a:cs typeface="Times New Roman" panose="02020603050405020304" pitchFamily="18" charset="0"/>
              </a:rPr>
              <a:t>LEARNING OBJECTIVE </a:t>
            </a:r>
            <a:r>
              <a:rPr lang="en-US" dirty="0" smtClean="0">
                <a:latin typeface="Times New Roman" panose="02020603050405020304" pitchFamily="18" charset="0"/>
                <a:cs typeface="Times New Roman" panose="02020603050405020304" pitchFamily="18" charset="0"/>
              </a:rPr>
              <a:t>3</a:t>
            </a:r>
            <a:endParaRPr lang="en-US" dirty="0">
              <a:latin typeface="Times New Roman" panose="02020603050405020304" pitchFamily="18" charset="0"/>
              <a:cs typeface="Times New Roman" panose="02020603050405020304" pitchFamily="18" charset="0"/>
            </a:endParaRPr>
          </a:p>
        </p:txBody>
      </p:sp>
      <p:sp>
        <p:nvSpPr>
          <p:cNvPr id="10" name="LO">
            <a:extLst>
              <a:ext uri="{FF2B5EF4-FFF2-40B4-BE49-F238E27FC236}">
                <a16:creationId xmlns:a16="http://schemas.microsoft.com/office/drawing/2014/main" id="{6D340D3D-D3F7-1C4B-8474-4FE1B56D1714}"/>
              </a:ext>
            </a:extLst>
          </p:cNvPr>
          <p:cNvSpPr>
            <a:spLocks noGrp="1"/>
          </p:cNvSpPr>
          <p:nvPr>
            <p:ph sz="quarter" idx="13"/>
          </p:nvPr>
        </p:nvSpPr>
        <p:spPr>
          <a:xfrm>
            <a:off x="0" y="1066800"/>
            <a:ext cx="9144000" cy="1219200"/>
          </a:xfrm>
        </p:spPr>
        <p:txBody>
          <a:bodyPr/>
          <a:lstStyle/>
          <a:p>
            <a:r>
              <a:rPr lang="en-US" dirty="0">
                <a:latin typeface="Times New Roman" panose="02020603050405020304" pitchFamily="18" charset="0"/>
                <a:cs typeface="Times New Roman" panose="02020603050405020304" pitchFamily="18" charset="0"/>
              </a:rPr>
              <a:t>Demonstrate how to determine and use </a:t>
            </a:r>
            <a:r>
              <a:rPr lang="en-US" dirty="0" smtClean="0">
                <a:latin typeface="Times New Roman" panose="02020603050405020304" pitchFamily="18" charset="0"/>
                <a:cs typeface="Times New Roman" panose="02020603050405020304" pitchFamily="18" charset="0"/>
              </a:rPr>
              <a:t>the predetermined </a:t>
            </a:r>
            <a:r>
              <a:rPr lang="en-US" dirty="0">
                <a:latin typeface="Times New Roman" panose="02020603050405020304" pitchFamily="18" charset="0"/>
                <a:cs typeface="Times New Roman" panose="02020603050405020304" pitchFamily="18" charset="0"/>
              </a:rPr>
              <a:t>overhead rate.</a:t>
            </a:r>
          </a:p>
        </p:txBody>
      </p:sp>
      <p:sp>
        <p:nvSpPr>
          <p:cNvPr id="11" name="Content Placeholder">
            <a:extLst>
              <a:ext uri="{FF2B5EF4-FFF2-40B4-BE49-F238E27FC236}">
                <a16:creationId xmlns:a16="http://schemas.microsoft.com/office/drawing/2014/main" id="{B31B8972-B153-D349-9A41-4DA7CF81DB6F}"/>
              </a:ext>
            </a:extLst>
          </p:cNvPr>
          <p:cNvSpPr>
            <a:spLocks noGrp="1"/>
          </p:cNvSpPr>
          <p:nvPr>
            <p:ph sz="quarter" idx="14"/>
          </p:nvPr>
        </p:nvSpPr>
        <p:spPr>
          <a:xfrm>
            <a:off x="333828" y="2438400"/>
            <a:ext cx="8505371" cy="3733800"/>
          </a:xfrm>
        </p:spPr>
        <p:txBody>
          <a:bodyPr/>
          <a:lstStyle/>
          <a:p>
            <a:pPr marL="0" lvl="1" indent="0">
              <a:spcBef>
                <a:spcPts val="1000"/>
              </a:spcBef>
              <a:buClr>
                <a:srgbClr val="990000"/>
              </a:buClr>
              <a:buSzPct val="100000"/>
              <a:buNone/>
            </a:pPr>
            <a:r>
              <a:rPr lang="en-US" altLang="en-US" sz="3200" b="1" dirty="0">
                <a:latin typeface="Times New Roman" panose="02020603050405020304" pitchFamily="18" charset="0"/>
                <a:cs typeface="Times New Roman" panose="02020603050405020304" pitchFamily="18" charset="0"/>
              </a:rPr>
              <a:t>Manufacturing Overhead Costs</a:t>
            </a:r>
          </a:p>
          <a:p>
            <a:pPr marL="291600" lvl="1" indent="-291600">
              <a:spcBef>
                <a:spcPts val="1000"/>
              </a:spcBef>
              <a:buClr>
                <a:srgbClr val="990000"/>
              </a:buClr>
              <a:buSzPct val="100000"/>
            </a:pPr>
            <a:r>
              <a:rPr lang="en-US" altLang="en-US" dirty="0">
                <a:latin typeface="Times New Roman" panose="02020603050405020304" pitchFamily="18" charset="0"/>
                <a:cs typeface="Times New Roman" panose="02020603050405020304" pitchFamily="18" charset="0"/>
              </a:rPr>
              <a:t>Relates to production operations as a whole</a:t>
            </a:r>
          </a:p>
          <a:p>
            <a:pPr marL="291600" lvl="1" indent="-291600">
              <a:spcBef>
                <a:spcPts val="1000"/>
              </a:spcBef>
              <a:buClr>
                <a:srgbClr val="990000"/>
              </a:buClr>
              <a:buSzPct val="100000"/>
            </a:pPr>
            <a:r>
              <a:rPr lang="en-US" altLang="en-US" dirty="0">
                <a:latin typeface="Times New Roman" panose="02020603050405020304" pitchFamily="18" charset="0"/>
                <a:cs typeface="Times New Roman" panose="02020603050405020304" pitchFamily="18" charset="0"/>
              </a:rPr>
              <a:t>Cannot be assigned to specific jobs based on actual costs incurred</a:t>
            </a:r>
          </a:p>
          <a:p>
            <a:pPr marL="291600" lvl="1" indent="-291600">
              <a:spcBef>
                <a:spcPts val="1000"/>
              </a:spcBef>
              <a:buClr>
                <a:srgbClr val="990000"/>
              </a:buClr>
              <a:buSzPct val="100000"/>
            </a:pPr>
            <a:r>
              <a:rPr lang="en-US" altLang="en-US" dirty="0">
                <a:latin typeface="Times New Roman" panose="02020603050405020304" pitchFamily="18" charset="0"/>
                <a:cs typeface="Times New Roman" panose="02020603050405020304" pitchFamily="18" charset="0"/>
              </a:rPr>
              <a:t>Companies assign to work in process and to specific jobs on an estimated basis through the use of a </a:t>
            </a:r>
            <a:r>
              <a:rPr lang="en-US" altLang="en-US" dirty="0" smtClean="0">
                <a:latin typeface="Times New Roman" panose="02020603050405020304" pitchFamily="18" charset="0"/>
                <a:cs typeface="Times New Roman" panose="02020603050405020304" pitchFamily="18" charset="0"/>
              </a:rPr>
              <a:t>…</a:t>
            </a:r>
          </a:p>
          <a:p>
            <a:pPr marL="0" lvl="1" indent="0" algn="ctr">
              <a:spcBef>
                <a:spcPts val="1000"/>
              </a:spcBef>
              <a:buClr>
                <a:srgbClr val="990000"/>
              </a:buClr>
              <a:buSzPct val="100000"/>
              <a:buNone/>
            </a:pPr>
            <a:r>
              <a:rPr lang="en-US" altLang="en-US" b="1" dirty="0">
                <a:solidFill>
                  <a:schemeClr val="accent4"/>
                </a:solidFill>
                <a:latin typeface="Times New Roman" panose="02020603050405020304" pitchFamily="18" charset="0"/>
                <a:cs typeface="Times New Roman" panose="02020603050405020304" pitchFamily="18" charset="0"/>
              </a:rPr>
              <a:t>Predetermined Overhead Rate</a:t>
            </a:r>
            <a:endParaRPr lang="en-IN" dirty="0">
              <a:latin typeface="Times New Roman" panose="02020603050405020304" pitchFamily="18" charset="0"/>
              <a:cs typeface="Times New Roman" panose="02020603050405020304" pitchFamily="18" charset="0"/>
            </a:endParaRPr>
          </a:p>
        </p:txBody>
      </p:sp>
      <p:sp>
        <p:nvSpPr>
          <p:cNvPr id="12" name="LON">
            <a:extLst>
              <a:ext uri="{FF2B5EF4-FFF2-40B4-BE49-F238E27FC236}">
                <a16:creationId xmlns:a16="http://schemas.microsoft.com/office/drawing/2014/main" id="{318C2D1B-67FD-824B-B17B-F2B527B83D4C}"/>
              </a:ext>
            </a:extLst>
          </p:cNvPr>
          <p:cNvSpPr>
            <a:spLocks noGrp="1"/>
          </p:cNvSpPr>
          <p:nvPr>
            <p:ph sz="quarter" idx="15"/>
          </p:nvPr>
        </p:nvSpPr>
        <p:spPr>
          <a:xfrm>
            <a:off x="295274" y="6416675"/>
            <a:ext cx="569089" cy="365125"/>
          </a:xfrm>
        </p:spPr>
        <p:txBody>
          <a:bodyPr/>
          <a:lstStyle/>
          <a:p>
            <a:r>
              <a:rPr lang="en-US" dirty="0" smtClean="0">
                <a:solidFill>
                  <a:schemeClr val="tx1"/>
                </a:solidFill>
                <a:latin typeface="Times New Roman" panose="02020603050405020304" pitchFamily="18" charset="0"/>
                <a:cs typeface="Times New Roman" panose="02020603050405020304" pitchFamily="18" charset="0"/>
              </a:rPr>
              <a:t>L</a:t>
            </a:r>
            <a:r>
              <a:rPr lang="en-US" sz="100" dirty="0" smtClean="0">
                <a:solidFill>
                  <a:schemeClr val="tx1"/>
                </a:solidFill>
                <a:latin typeface="Times New Roman" panose="02020603050405020304" pitchFamily="18" charset="0"/>
                <a:cs typeface="Times New Roman" panose="02020603050405020304" pitchFamily="18" charset="0"/>
              </a:rPr>
              <a:t> </a:t>
            </a:r>
            <a:r>
              <a:rPr lang="en-US" dirty="0" smtClean="0">
                <a:solidFill>
                  <a:schemeClr val="tx1"/>
                </a:solidFill>
                <a:latin typeface="Times New Roman" panose="02020603050405020304" pitchFamily="18" charset="0"/>
                <a:cs typeface="Times New Roman" panose="02020603050405020304" pitchFamily="18" charset="0"/>
              </a:rPr>
              <a:t>O 3</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7" name="Slide Number Placeholder">
            <a:extLst>
              <a:ext uri="{FF2B5EF4-FFF2-40B4-BE49-F238E27FC236}">
                <a16:creationId xmlns:a16="http://schemas.microsoft.com/office/drawing/2014/main" id="{F8512387-193F-8345-B77C-4A8B507623D0}"/>
              </a:ext>
            </a:extLst>
          </p:cNvPr>
          <p:cNvSpPr>
            <a:spLocks noGrp="1"/>
          </p:cNvSpPr>
          <p:nvPr>
            <p:ph type="sldNum" sz="quarter" idx="10"/>
          </p:nvPr>
        </p:nvSpPr>
        <p:spPr/>
        <p:txBody>
          <a:bodyPr/>
          <a:lstStyle/>
          <a:p>
            <a:fld id="{67B19427-F580-D146-B60E-4CADEE75497F}" type="slidenum">
              <a:rPr lang="en-US" smtClean="0"/>
              <a:pPr/>
              <a:t>32</a:t>
            </a:fld>
            <a:endParaRPr lang="en-US" dirty="0"/>
          </a:p>
        </p:txBody>
      </p:sp>
      <p:sp>
        <p:nvSpPr>
          <p:cNvPr id="8" name="Footer Placeholder">
            <a:extLst>
              <a:ext uri="{FF2B5EF4-FFF2-40B4-BE49-F238E27FC236}">
                <a16:creationId xmlns:a16="http://schemas.microsoft.com/office/drawing/2014/main" id="{360E2FA8-DD17-5440-A0DA-EDE48D030975}"/>
              </a:ext>
            </a:extLst>
          </p:cNvPr>
          <p:cNvSpPr>
            <a:spLocks noGrp="1"/>
          </p:cNvSpPr>
          <p:nvPr>
            <p:ph type="ftr" sz="quarter" idx="11"/>
          </p:nvPr>
        </p:nvSpPr>
        <p:spPr/>
        <p:txBody>
          <a:bodyPr/>
          <a:lstStyle/>
          <a:p>
            <a:r>
              <a:rPr lang="en-US"/>
              <a:t>Copyright ©2018 John Wiley &amp; Sons, Inc. </a:t>
            </a:r>
            <a:endParaRPr lang="en-US" dirty="0"/>
          </a:p>
        </p:txBody>
      </p:sp>
    </p:spTree>
    <p:extLst>
      <p:ext uri="{BB962C8B-B14F-4D97-AF65-F5344CB8AC3E}">
        <p14:creationId xmlns:p14="http://schemas.microsoft.com/office/powerpoint/2010/main" val="5765482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685799"/>
          </a:xfrm>
        </p:spPr>
        <p:txBody>
          <a:bodyPr/>
          <a:lstStyle/>
          <a:p>
            <a:r>
              <a:rPr lang="en-US" dirty="0">
                <a:latin typeface="Times New Roman" panose="02020603050405020304" pitchFamily="18" charset="0"/>
                <a:ea typeface="Source Sans Pro" charset="0"/>
                <a:cs typeface="Times New Roman" panose="02020603050405020304" pitchFamily="18" charset="0"/>
              </a:rPr>
              <a:t>Predetermined Overhead </a:t>
            </a:r>
            <a:r>
              <a:rPr lang="en-US" dirty="0" smtClean="0">
                <a:latin typeface="Times New Roman" panose="02020603050405020304" pitchFamily="18" charset="0"/>
                <a:ea typeface="Source Sans Pro" charset="0"/>
                <a:cs typeface="Times New Roman" panose="02020603050405020304" pitchFamily="18" charset="0"/>
              </a:rPr>
              <a:t>Rate </a:t>
            </a:r>
            <a:r>
              <a:rPr lang="en-US" sz="2400" b="0" dirty="0" smtClean="0">
                <a:latin typeface="Times New Roman" panose="02020603050405020304" pitchFamily="18" charset="0"/>
                <a:ea typeface="Source Sans Pro" charset="0"/>
                <a:cs typeface="Times New Roman" panose="02020603050405020304" pitchFamily="18" charset="0"/>
              </a:rPr>
              <a:t>(1 of 7)</a:t>
            </a:r>
            <a:endParaRPr lang="en-IN" sz="2400" b="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6"/>
          </p:nvPr>
        </p:nvSpPr>
        <p:spPr>
          <a:xfrm>
            <a:off x="304800" y="1752600"/>
            <a:ext cx="8534400" cy="3962400"/>
          </a:xfrm>
        </p:spPr>
        <p:txBody>
          <a:bodyPr/>
          <a:lstStyle/>
          <a:p>
            <a:pPr marL="291600" lvl="1" indent="-291600">
              <a:spcBef>
                <a:spcPts val="1000"/>
              </a:spcBef>
              <a:buClr>
                <a:srgbClr val="990000"/>
              </a:buClr>
              <a:buSzPct val="100000"/>
            </a:pPr>
            <a:r>
              <a:rPr lang="en-US" altLang="en-US" sz="2800" dirty="0">
                <a:latin typeface="Times New Roman" panose="02020603050405020304" pitchFamily="18" charset="0"/>
                <a:cs typeface="Times New Roman" panose="02020603050405020304" pitchFamily="18" charset="0"/>
              </a:rPr>
              <a:t>Based on relationship between estimated annual overhead costs and expected annual operating activity.</a:t>
            </a:r>
          </a:p>
          <a:p>
            <a:pPr marL="291600" lvl="1" indent="-291600">
              <a:spcBef>
                <a:spcPts val="1000"/>
              </a:spcBef>
              <a:buClr>
                <a:srgbClr val="990000"/>
              </a:buClr>
              <a:buSzPct val="100000"/>
            </a:pPr>
            <a:r>
              <a:rPr lang="en-US" altLang="en-US" sz="2800" dirty="0">
                <a:latin typeface="Times New Roman" panose="02020603050405020304" pitchFamily="18" charset="0"/>
                <a:cs typeface="Times New Roman" panose="02020603050405020304" pitchFamily="18" charset="0"/>
              </a:rPr>
              <a:t>Expressed in terms of an activity base such as:</a:t>
            </a:r>
          </a:p>
          <a:p>
            <a:pPr marL="622800" lvl="2" indent="-320400">
              <a:spcBef>
                <a:spcPts val="1000"/>
              </a:spcBef>
              <a:buClr>
                <a:srgbClr val="990000"/>
              </a:buClr>
              <a:buSzPct val="80000"/>
              <a:buFont typeface="Courier New" panose="02070309020205020404" pitchFamily="49" charset="0"/>
              <a:buChar char="o"/>
            </a:pPr>
            <a:r>
              <a:rPr lang="en-US" altLang="en-US" sz="2600" dirty="0">
                <a:latin typeface="Times New Roman" panose="02020603050405020304" pitchFamily="18" charset="0"/>
                <a:cs typeface="Times New Roman" panose="02020603050405020304" pitchFamily="18" charset="0"/>
              </a:rPr>
              <a:t>Direct labor costs</a:t>
            </a:r>
          </a:p>
          <a:p>
            <a:pPr marL="622800" lvl="2" indent="-320400">
              <a:spcBef>
                <a:spcPts val="1000"/>
              </a:spcBef>
              <a:buClr>
                <a:srgbClr val="990000"/>
              </a:buClr>
              <a:buSzPct val="80000"/>
              <a:buFont typeface="Courier New" panose="02070309020205020404" pitchFamily="49" charset="0"/>
              <a:buChar char="o"/>
            </a:pPr>
            <a:r>
              <a:rPr lang="en-US" altLang="en-US" sz="2600" dirty="0">
                <a:latin typeface="Times New Roman" panose="02020603050405020304" pitchFamily="18" charset="0"/>
                <a:cs typeface="Times New Roman" panose="02020603050405020304" pitchFamily="18" charset="0"/>
              </a:rPr>
              <a:t>Direct labor hours</a:t>
            </a:r>
          </a:p>
          <a:p>
            <a:pPr marL="622800" lvl="2" indent="-320400">
              <a:spcBef>
                <a:spcPts val="1000"/>
              </a:spcBef>
              <a:buClr>
                <a:srgbClr val="990000"/>
              </a:buClr>
              <a:buSzPct val="80000"/>
              <a:buFont typeface="Courier New" panose="02070309020205020404" pitchFamily="49" charset="0"/>
              <a:buChar char="o"/>
            </a:pPr>
            <a:r>
              <a:rPr lang="en-US" altLang="en-US" sz="2600" dirty="0">
                <a:latin typeface="Times New Roman" panose="02020603050405020304" pitchFamily="18" charset="0"/>
                <a:cs typeface="Times New Roman" panose="02020603050405020304" pitchFamily="18" charset="0"/>
              </a:rPr>
              <a:t>Machine hours</a:t>
            </a:r>
          </a:p>
          <a:p>
            <a:pPr marL="622800" lvl="2" indent="-320400">
              <a:spcBef>
                <a:spcPts val="1000"/>
              </a:spcBef>
              <a:buClr>
                <a:srgbClr val="990000"/>
              </a:buClr>
              <a:buSzPct val="80000"/>
              <a:buFont typeface="Courier New" panose="02070309020205020404" pitchFamily="49" charset="0"/>
              <a:buChar char="o"/>
            </a:pPr>
            <a:r>
              <a:rPr lang="en-US" altLang="en-US" sz="2600" dirty="0">
                <a:latin typeface="Times New Roman" panose="02020603050405020304" pitchFamily="18" charset="0"/>
                <a:cs typeface="Times New Roman" panose="02020603050405020304" pitchFamily="18" charset="0"/>
              </a:rPr>
              <a:t>Any </a:t>
            </a:r>
            <a:r>
              <a:rPr lang="en-US" sz="2600" dirty="0">
                <a:latin typeface="Times New Roman" panose="02020603050405020304" pitchFamily="18" charset="0"/>
                <a:cs typeface="Times New Roman" panose="02020603050405020304" pitchFamily="18" charset="0"/>
              </a:rPr>
              <a:t>other measure </a:t>
            </a:r>
            <a:r>
              <a:rPr lang="en-US" sz="2600" dirty="0" smtClean="0">
                <a:latin typeface="Times New Roman" panose="02020603050405020304" pitchFamily="18" charset="0"/>
                <a:cs typeface="Times New Roman" panose="02020603050405020304" pitchFamily="18" charset="0"/>
              </a:rPr>
              <a:t>that provides </a:t>
            </a:r>
            <a:r>
              <a:rPr lang="en-US" sz="2600" dirty="0">
                <a:latin typeface="Times New Roman" panose="02020603050405020304" pitchFamily="18" charset="0"/>
                <a:cs typeface="Times New Roman" panose="02020603050405020304" pitchFamily="18" charset="0"/>
              </a:rPr>
              <a:t>an equitable basis for applying overhead </a:t>
            </a:r>
            <a:r>
              <a:rPr lang="en-US" sz="2600" dirty="0" smtClean="0">
                <a:latin typeface="Times New Roman" panose="02020603050405020304" pitchFamily="18" charset="0"/>
                <a:cs typeface="Times New Roman" panose="02020603050405020304" pitchFamily="18" charset="0"/>
              </a:rPr>
              <a:t>costs</a:t>
            </a:r>
            <a:endParaRPr lang="en-US" altLang="en-US" sz="2600" dirty="0">
              <a:latin typeface="Times New Roman" panose="02020603050405020304" pitchFamily="18" charset="0"/>
              <a:cs typeface="Times New Roman" panose="02020603050405020304" pitchFamily="18" charset="0"/>
            </a:endParaRPr>
          </a:p>
        </p:txBody>
      </p:sp>
      <p:sp>
        <p:nvSpPr>
          <p:cNvPr id="7"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3</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latin typeface="Times New Roman" panose="02020603050405020304" pitchFamily="18" charset="0"/>
                <a:cs typeface="Times New Roman" panose="02020603050405020304" pitchFamily="18" charset="0"/>
              </a:rPr>
              <a:pPr/>
              <a:t>33</a:t>
            </a:fld>
            <a:endParaRPr lang="en-US" dirty="0">
              <a:latin typeface="Times New Roman" panose="02020603050405020304" pitchFamily="18" charset="0"/>
              <a:cs typeface="Times New Roman" panose="02020603050405020304" pitchFamily="18" charset="0"/>
            </a:endParaRPr>
          </a:p>
        </p:txBody>
      </p:sp>
      <p:sp>
        <p:nvSpPr>
          <p:cNvPr id="5" name="Footer Placeholder 4"/>
          <p:cNvSpPr>
            <a:spLocks noGrp="1"/>
          </p:cNvSpPr>
          <p:nvPr>
            <p:ph type="ftr" sz="quarter" idx="11"/>
          </p:nvPr>
        </p:nvSpPr>
        <p:spPr/>
        <p:txBody>
          <a:bodyPr/>
          <a:lstStyle/>
          <a:p>
            <a:r>
              <a:rPr lang="en-IN" smtClean="0">
                <a:latin typeface="Times New Roman" panose="02020603050405020304" pitchFamily="18" charset="0"/>
                <a:cs typeface="Times New Roman" panose="02020603050405020304" pitchFamily="18" charset="0"/>
              </a:rPr>
              <a:t>Copyright ©2018 John Wiley &amp; Sons, Inc.</a:t>
            </a:r>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2452159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798511"/>
          </a:xfrm>
        </p:spPr>
        <p:txBody>
          <a:bodyPr/>
          <a:lstStyle/>
          <a:p>
            <a:r>
              <a:rPr lang="en-US" dirty="0">
                <a:latin typeface="Times New Roman" panose="02020603050405020304" pitchFamily="18" charset="0"/>
                <a:ea typeface="Source Sans Pro" charset="0"/>
                <a:cs typeface="Times New Roman" panose="02020603050405020304" pitchFamily="18" charset="0"/>
              </a:rPr>
              <a:t>Predetermined Overhead </a:t>
            </a:r>
            <a:r>
              <a:rPr lang="en-US" dirty="0" smtClean="0">
                <a:latin typeface="Times New Roman" panose="02020603050405020304" pitchFamily="18" charset="0"/>
                <a:ea typeface="Source Sans Pro" charset="0"/>
                <a:cs typeface="Times New Roman" panose="02020603050405020304" pitchFamily="18" charset="0"/>
              </a:rPr>
              <a:t>Rate </a:t>
            </a:r>
            <a:r>
              <a:rPr lang="en-US" sz="2400" b="0" dirty="0" smtClean="0">
                <a:latin typeface="Times New Roman" panose="02020603050405020304" pitchFamily="18" charset="0"/>
                <a:ea typeface="Source Sans Pro" charset="0"/>
                <a:cs typeface="Times New Roman" panose="02020603050405020304" pitchFamily="18" charset="0"/>
              </a:rPr>
              <a:t>(2 of 7)</a:t>
            </a:r>
            <a:endParaRPr lang="en-IN" sz="2400" b="0" dirty="0"/>
          </a:p>
        </p:txBody>
      </p:sp>
      <p:sp>
        <p:nvSpPr>
          <p:cNvPr id="6" name="Content Placeholder 5"/>
          <p:cNvSpPr>
            <a:spLocks noGrp="1"/>
          </p:cNvSpPr>
          <p:nvPr>
            <p:ph sz="quarter" idx="16"/>
          </p:nvPr>
        </p:nvSpPr>
        <p:spPr>
          <a:xfrm>
            <a:off x="304800" y="1752599"/>
            <a:ext cx="8534400" cy="3505201"/>
          </a:xfrm>
        </p:spPr>
        <p:txBody>
          <a:bodyPr/>
          <a:lstStyle/>
          <a:p>
            <a:pPr marL="291600" lvl="1" indent="-291600">
              <a:spcBef>
                <a:spcPts val="1000"/>
              </a:spcBef>
              <a:buClr>
                <a:srgbClr val="800000"/>
              </a:buClr>
              <a:buSzPct val="100000"/>
            </a:pPr>
            <a:r>
              <a:rPr lang="en-US" altLang="en-US" sz="2800" dirty="0">
                <a:latin typeface="Times New Roman" panose="02020603050405020304" pitchFamily="18" charset="0"/>
                <a:cs typeface="Times New Roman" panose="02020603050405020304" pitchFamily="18" charset="0"/>
              </a:rPr>
              <a:t>Established at beginning of year</a:t>
            </a:r>
          </a:p>
          <a:p>
            <a:pPr marL="291600" lvl="1" indent="-291600">
              <a:spcBef>
                <a:spcPts val="1000"/>
              </a:spcBef>
              <a:buClr>
                <a:srgbClr val="800000"/>
              </a:buClr>
              <a:buSzPct val="100000"/>
            </a:pPr>
            <a:r>
              <a:rPr lang="en-US" altLang="en-US" sz="2800" dirty="0">
                <a:latin typeface="Times New Roman" panose="02020603050405020304" pitchFamily="18" charset="0"/>
                <a:cs typeface="Times New Roman" panose="02020603050405020304" pitchFamily="18" charset="0"/>
              </a:rPr>
              <a:t>Small companies often use a single, company-wide predetermined rate</a:t>
            </a:r>
          </a:p>
          <a:p>
            <a:pPr marL="291600" lvl="1" indent="-291600">
              <a:spcBef>
                <a:spcPts val="1000"/>
              </a:spcBef>
              <a:buClr>
                <a:srgbClr val="800000"/>
              </a:buClr>
              <a:buSzPct val="100000"/>
            </a:pPr>
            <a:r>
              <a:rPr lang="en-US" altLang="en-US" sz="2800" dirty="0">
                <a:latin typeface="Times New Roman" panose="02020603050405020304" pitchFamily="18" charset="0"/>
                <a:cs typeface="Times New Roman" panose="02020603050405020304" pitchFamily="18" charset="0"/>
              </a:rPr>
              <a:t>Large companies often use a different rate for each department and each department may have a different activity base</a:t>
            </a:r>
          </a:p>
          <a:p>
            <a:pPr marL="291600" lvl="1" indent="-291600">
              <a:lnSpc>
                <a:spcPct val="95000"/>
              </a:lnSpc>
              <a:spcBef>
                <a:spcPts val="900"/>
              </a:spcBef>
              <a:buClr>
                <a:srgbClr val="990000"/>
              </a:buClr>
              <a:buSzPct val="100000"/>
            </a:pPr>
            <a:r>
              <a:rPr lang="en-US" altLang="en-US" sz="2800" dirty="0">
                <a:latin typeface="Times New Roman" panose="02020603050405020304" pitchFamily="18" charset="0"/>
                <a:cs typeface="Times New Roman" panose="02020603050405020304" pitchFamily="18" charset="0"/>
              </a:rPr>
              <a:t>Formula for computing the predetermined rate overhead rate is:</a:t>
            </a:r>
          </a:p>
        </p:txBody>
      </p:sp>
      <p:graphicFrame>
        <p:nvGraphicFramePr>
          <p:cNvPr id="8" name="Content Placeholder 7" descr="Estimated Annual overhead costs divided by Estimated Annual Operating Activity = Predetermined overhead rate"/>
          <p:cNvGraphicFramePr>
            <a:graphicFrameLocks noGrp="1" noChangeAspect="1"/>
          </p:cNvGraphicFramePr>
          <p:nvPr>
            <p:ph sz="quarter" idx="17"/>
            <p:extLst>
              <p:ext uri="{D42A27DB-BD31-4B8C-83A1-F6EECF244321}">
                <p14:modId xmlns:p14="http://schemas.microsoft.com/office/powerpoint/2010/main" val="1798075519"/>
              </p:ext>
            </p:extLst>
          </p:nvPr>
        </p:nvGraphicFramePr>
        <p:xfrm>
          <a:off x="609600" y="5441950"/>
          <a:ext cx="8137525" cy="730250"/>
        </p:xfrm>
        <a:graphic>
          <a:graphicData uri="http://schemas.openxmlformats.org/presentationml/2006/ole">
            <mc:AlternateContent xmlns:mc="http://schemas.openxmlformats.org/markup-compatibility/2006">
              <mc:Choice xmlns:v="urn:schemas-microsoft-com:vml" Requires="v">
                <p:oleObj spid="_x0000_s1450" name="Equation" r:id="rId3" imgW="4241520" imgH="380880" progId="Equation.DSMT4">
                  <p:embed/>
                </p:oleObj>
              </mc:Choice>
              <mc:Fallback>
                <p:oleObj name="Equation" r:id="rId3" imgW="4241520" imgH="380880" progId="Equation.DSMT4">
                  <p:embed/>
                  <p:pic>
                    <p:nvPicPr>
                      <p:cNvPr id="0" name=""/>
                      <p:cNvPicPr/>
                      <p:nvPr/>
                    </p:nvPicPr>
                    <p:blipFill>
                      <a:blip r:embed="rId4"/>
                      <a:stretch>
                        <a:fillRect/>
                      </a:stretch>
                    </p:blipFill>
                    <p:spPr>
                      <a:xfrm>
                        <a:off x="609600" y="5441950"/>
                        <a:ext cx="8137525" cy="730250"/>
                      </a:xfrm>
                      <a:prstGeom prst="rect">
                        <a:avLst/>
                      </a:prstGeom>
                    </p:spPr>
                  </p:pic>
                </p:oleObj>
              </mc:Fallback>
            </mc:AlternateContent>
          </a:graphicData>
        </a:graphic>
      </p:graphicFrame>
      <p:sp>
        <p:nvSpPr>
          <p:cNvPr id="10"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3</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pPr/>
              <a:t>34</a:t>
            </a:fld>
            <a:endParaRPr lang="en-US" dirty="0"/>
          </a:p>
        </p:txBody>
      </p:sp>
      <p:sp>
        <p:nvSpPr>
          <p:cNvPr id="5" name="Footer Placeholder 4"/>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159320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691621"/>
          </a:xfrm>
        </p:spPr>
        <p:txBody>
          <a:bodyPr/>
          <a:lstStyle/>
          <a:p>
            <a:r>
              <a:rPr lang="en-US" dirty="0">
                <a:latin typeface="Times New Roman" panose="02020603050405020304" pitchFamily="18" charset="0"/>
                <a:ea typeface="Source Sans Pro" charset="0"/>
                <a:cs typeface="Times New Roman" panose="02020603050405020304" pitchFamily="18" charset="0"/>
              </a:rPr>
              <a:t>Predetermined Overhead </a:t>
            </a:r>
            <a:r>
              <a:rPr lang="en-US" dirty="0" smtClean="0">
                <a:latin typeface="Times New Roman" panose="02020603050405020304" pitchFamily="18" charset="0"/>
                <a:ea typeface="Source Sans Pro" charset="0"/>
                <a:cs typeface="Times New Roman" panose="02020603050405020304" pitchFamily="18" charset="0"/>
              </a:rPr>
              <a:t>Rate </a:t>
            </a:r>
            <a:r>
              <a:rPr lang="en-US" sz="2400" b="0" dirty="0" smtClean="0">
                <a:latin typeface="Times New Roman" panose="02020603050405020304" pitchFamily="18" charset="0"/>
                <a:ea typeface="Source Sans Pro" charset="0"/>
                <a:cs typeface="Times New Roman" panose="02020603050405020304" pitchFamily="18" charset="0"/>
              </a:rPr>
              <a:t>(3 of 7)</a:t>
            </a:r>
            <a:endParaRPr lang="en-IN" sz="2400" b="0" dirty="0"/>
          </a:p>
        </p:txBody>
      </p:sp>
      <p:sp>
        <p:nvSpPr>
          <p:cNvPr id="3" name="Content Placeholder 2"/>
          <p:cNvSpPr>
            <a:spLocks noGrp="1"/>
          </p:cNvSpPr>
          <p:nvPr>
            <p:ph sz="quarter" idx="16"/>
          </p:nvPr>
        </p:nvSpPr>
        <p:spPr>
          <a:xfrm>
            <a:off x="304800" y="1752600"/>
            <a:ext cx="8534400" cy="1371600"/>
          </a:xfrm>
        </p:spPr>
        <p:txBody>
          <a:bodyPr/>
          <a:lstStyle/>
          <a:p>
            <a:pPr marL="0" lvl="1" indent="0">
              <a:lnSpc>
                <a:spcPct val="100000"/>
              </a:lnSpc>
              <a:spcBef>
                <a:spcPts val="1200"/>
              </a:spcBef>
              <a:buClr>
                <a:srgbClr val="990000"/>
              </a:buClr>
              <a:buSzPct val="100000"/>
              <a:buNone/>
            </a:pPr>
            <a:r>
              <a:rPr lang="en-US" altLang="en-US" sz="2800" b="1" dirty="0">
                <a:latin typeface="Times New Roman" panose="02020603050405020304" pitchFamily="18" charset="0"/>
                <a:cs typeface="Times New Roman" panose="02020603050405020304" pitchFamily="18" charset="0"/>
              </a:rPr>
              <a:t>Manufacturing overhead costs are assigned to Work in Process </a:t>
            </a:r>
            <a:r>
              <a:rPr lang="en-US" altLang="en-US" sz="2800" dirty="0">
                <a:latin typeface="Times New Roman" panose="02020603050405020304" pitchFamily="18" charset="0"/>
                <a:cs typeface="Times New Roman" panose="02020603050405020304" pitchFamily="18" charset="0"/>
              </a:rPr>
              <a:t>during the period to get timely information about the cost of a completed job</a:t>
            </a:r>
            <a:r>
              <a:rPr lang="en-US" altLang="en-US" sz="2800" dirty="0" smtClean="0">
                <a:latin typeface="Times New Roman" panose="02020603050405020304" pitchFamily="18" charset="0"/>
                <a:cs typeface="Times New Roman" panose="02020603050405020304" pitchFamily="18" charset="0"/>
              </a:rPr>
              <a:t>.</a:t>
            </a:r>
            <a:endParaRPr lang="en-US" altLang="en-US" sz="2800" dirty="0">
              <a:latin typeface="Times New Roman" panose="02020603050405020304" pitchFamily="18" charset="0"/>
              <a:cs typeface="Times New Roman" panose="02020603050405020304" pitchFamily="18" charset="0"/>
            </a:endParaRPr>
          </a:p>
        </p:txBody>
      </p:sp>
      <p:sp>
        <p:nvSpPr>
          <p:cNvPr id="6" name="Content Placeholder 5" descr="An illustration of predetermined overhead rate. The annual activity base used times predetermined overhead rate is assigned to"/>
          <p:cNvSpPr>
            <a:spLocks noGrp="1"/>
          </p:cNvSpPr>
          <p:nvPr>
            <p:ph sz="quarter" idx="17"/>
          </p:nvPr>
        </p:nvSpPr>
        <p:spPr>
          <a:xfrm>
            <a:off x="381000" y="3733800"/>
            <a:ext cx="4763547" cy="990599"/>
          </a:xfrm>
        </p:spPr>
        <p:txBody>
          <a:bodyPr/>
          <a:lstStyle/>
          <a:p>
            <a:pPr algn="ctr">
              <a:lnSpc>
                <a:spcPct val="100000"/>
              </a:lnSpc>
              <a:spcBef>
                <a:spcPts val="0"/>
              </a:spcBef>
            </a:pPr>
            <a:r>
              <a:rPr lang="en-US" altLang="en-US" sz="2600" b="1" dirty="0">
                <a:latin typeface="Times New Roman" panose="02020603050405020304" pitchFamily="18" charset="0"/>
                <a:cs typeface="Times New Roman" panose="02020603050405020304" pitchFamily="18" charset="0"/>
              </a:rPr>
              <a:t>Actual </a:t>
            </a:r>
            <a:r>
              <a:rPr lang="en-US" altLang="en-US" sz="2600" b="1" dirty="0" smtClean="0">
                <a:latin typeface="Times New Roman" panose="02020603050405020304" pitchFamily="18" charset="0"/>
                <a:cs typeface="Times New Roman" panose="02020603050405020304" pitchFamily="18" charset="0"/>
              </a:rPr>
              <a:t>Activity Base Used × Predetermined Overhead Rate</a:t>
            </a:r>
            <a:endParaRPr lang="en-US" altLang="en-US" sz="2600" b="1" dirty="0">
              <a:latin typeface="Times New Roman" panose="02020603050405020304" pitchFamily="18" charset="0"/>
              <a:cs typeface="Times New Roman" panose="02020603050405020304" pitchFamily="18" charset="0"/>
            </a:endParaRPr>
          </a:p>
        </p:txBody>
      </p:sp>
      <p:pic>
        <p:nvPicPr>
          <p:cNvPr id="9" name="Content Placeholder 8" descr="displayed in red font, work in process on top which is further divided into three jobs: job 1, job 2, and job 3."/>
          <p:cNvPicPr>
            <a:picLocks noGrp="1" noChangeAspect="1"/>
          </p:cNvPicPr>
          <p:nvPr>
            <p:ph sz="quarter" idx="18"/>
          </p:nvPr>
        </p:nvPicPr>
        <p:blipFill>
          <a:blip r:embed="rId2">
            <a:extLst>
              <a:ext uri="{28A0092B-C50C-407E-A947-70E740481C1C}">
                <a14:useLocalDpi xmlns:a14="http://schemas.microsoft.com/office/drawing/2010/main" val="0"/>
              </a:ext>
            </a:extLst>
          </a:blip>
          <a:stretch>
            <a:fillRect/>
          </a:stretch>
        </p:blipFill>
        <p:spPr>
          <a:xfrm>
            <a:off x="5417863" y="3505200"/>
            <a:ext cx="3421337" cy="1465060"/>
          </a:xfrm>
        </p:spPr>
      </p:pic>
      <p:sp>
        <p:nvSpPr>
          <p:cNvPr id="10"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3</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pPr/>
              <a:t>35</a:t>
            </a:fld>
            <a:endParaRPr lang="en-US" dirty="0"/>
          </a:p>
        </p:txBody>
      </p:sp>
      <p:sp>
        <p:nvSpPr>
          <p:cNvPr id="5" name="Footer Placeholder 4"/>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139468435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761999"/>
          </a:xfrm>
        </p:spPr>
        <p:txBody>
          <a:bodyPr/>
          <a:lstStyle/>
          <a:p>
            <a:r>
              <a:rPr lang="en-US" dirty="0">
                <a:latin typeface="Times New Roman" panose="02020603050405020304" pitchFamily="18" charset="0"/>
                <a:ea typeface="Source Sans Pro" charset="0"/>
                <a:cs typeface="Times New Roman" panose="02020603050405020304" pitchFamily="18" charset="0"/>
              </a:rPr>
              <a:t>Predetermined Overhead </a:t>
            </a:r>
            <a:r>
              <a:rPr lang="en-US" dirty="0" smtClean="0">
                <a:latin typeface="Times New Roman" panose="02020603050405020304" pitchFamily="18" charset="0"/>
                <a:ea typeface="Source Sans Pro" charset="0"/>
                <a:cs typeface="Times New Roman" panose="02020603050405020304" pitchFamily="18" charset="0"/>
              </a:rPr>
              <a:t>Rate </a:t>
            </a:r>
            <a:r>
              <a:rPr lang="en-US" sz="2400" b="0" dirty="0" smtClean="0">
                <a:latin typeface="Times New Roman" panose="02020603050405020304" pitchFamily="18" charset="0"/>
                <a:ea typeface="Source Sans Pro" charset="0"/>
                <a:cs typeface="Times New Roman" panose="02020603050405020304" pitchFamily="18" charset="0"/>
              </a:rPr>
              <a:t>(4 of 7)</a:t>
            </a:r>
            <a:endParaRPr lang="en-IN" sz="2400" b="0" dirty="0"/>
          </a:p>
        </p:txBody>
      </p:sp>
      <p:sp>
        <p:nvSpPr>
          <p:cNvPr id="3" name="Content Placeholder 2"/>
          <p:cNvSpPr>
            <a:spLocks noGrp="1"/>
          </p:cNvSpPr>
          <p:nvPr>
            <p:ph sz="quarter" idx="16"/>
          </p:nvPr>
        </p:nvSpPr>
        <p:spPr>
          <a:xfrm>
            <a:off x="304800" y="1752599"/>
            <a:ext cx="8534400" cy="1528483"/>
          </a:xfrm>
        </p:spPr>
        <p:txBody>
          <a:bodyPr/>
          <a:lstStyle/>
          <a:p>
            <a:pPr marL="0" lvl="1" indent="0">
              <a:spcBef>
                <a:spcPts val="1000"/>
              </a:spcBef>
              <a:buClr>
                <a:srgbClr val="800000"/>
              </a:buClr>
              <a:buSzPct val="100000"/>
              <a:buNone/>
            </a:pPr>
            <a:r>
              <a:rPr lang="en-US" altLang="en-US" sz="2600" b="1" dirty="0">
                <a:latin typeface="Times New Roman" panose="02020603050405020304" pitchFamily="18" charset="0"/>
                <a:cs typeface="Times New Roman" panose="02020603050405020304" pitchFamily="18" charset="0"/>
              </a:rPr>
              <a:t>Illustration: </a:t>
            </a:r>
            <a:r>
              <a:rPr lang="en-US" altLang="en-US" sz="2600" dirty="0">
                <a:latin typeface="Times New Roman" panose="02020603050405020304" pitchFamily="18" charset="0"/>
                <a:cs typeface="Times New Roman" panose="02020603050405020304" pitchFamily="18" charset="0"/>
              </a:rPr>
              <a:t>Wallace Company uses direct labor cost as the activity base. Assuming that the company expects annual overhead costs to be $280,000 and direct labor costs for the year to be $350,000, compute the overhead rate.</a:t>
            </a:r>
          </a:p>
        </p:txBody>
      </p:sp>
      <p:graphicFrame>
        <p:nvGraphicFramePr>
          <p:cNvPr id="11" name="Content Placeholder 7" descr="Estimated Annual overhead costs divided by Expected direct labor cost = Predetermined overhead rate"/>
          <p:cNvGraphicFramePr>
            <a:graphicFrameLocks noGrp="1" noChangeAspect="1"/>
          </p:cNvGraphicFramePr>
          <p:nvPr>
            <p:ph sz="quarter" idx="18"/>
            <p:extLst>
              <p:ext uri="{D42A27DB-BD31-4B8C-83A1-F6EECF244321}">
                <p14:modId xmlns:p14="http://schemas.microsoft.com/office/powerpoint/2010/main" val="4155955911"/>
              </p:ext>
            </p:extLst>
          </p:nvPr>
        </p:nvGraphicFramePr>
        <p:xfrm>
          <a:off x="412750" y="3562350"/>
          <a:ext cx="8266113" cy="806450"/>
        </p:xfrm>
        <a:graphic>
          <a:graphicData uri="http://schemas.openxmlformats.org/presentationml/2006/ole">
            <mc:AlternateContent xmlns:mc="http://schemas.openxmlformats.org/markup-compatibility/2006">
              <mc:Choice xmlns:v="urn:schemas-microsoft-com:vml" Requires="v">
                <p:oleObj spid="_x0000_s2877" name="Equation" r:id="rId3" imgW="4165560" imgH="406080" progId="Equation.DSMT4">
                  <p:embed/>
                </p:oleObj>
              </mc:Choice>
              <mc:Fallback>
                <p:oleObj name="Equation" r:id="rId3" imgW="4165560" imgH="406080" progId="Equation.DSMT4">
                  <p:embed/>
                  <p:pic>
                    <p:nvPicPr>
                      <p:cNvPr id="9" name="Content Placeholder 7"/>
                      <p:cNvPicPr/>
                      <p:nvPr/>
                    </p:nvPicPr>
                    <p:blipFill>
                      <a:blip r:embed="rId4"/>
                      <a:stretch>
                        <a:fillRect/>
                      </a:stretch>
                    </p:blipFill>
                    <p:spPr>
                      <a:xfrm>
                        <a:off x="412750" y="3562350"/>
                        <a:ext cx="8266113" cy="806450"/>
                      </a:xfrm>
                      <a:prstGeom prst="rect">
                        <a:avLst/>
                      </a:prstGeom>
                    </p:spPr>
                  </p:pic>
                </p:oleObj>
              </mc:Fallback>
            </mc:AlternateContent>
          </a:graphicData>
        </a:graphic>
      </p:graphicFrame>
      <p:graphicFrame>
        <p:nvGraphicFramePr>
          <p:cNvPr id="8" name="Content Placeholder 8" descr="Estimated Annual overhead costs of  $280,000 divided by Expected direct labor cost $350,000 = Predetermined overhead rate of 80%"/>
          <p:cNvGraphicFramePr>
            <a:graphicFrameLocks noGrp="1" noChangeAspect="1"/>
          </p:cNvGraphicFramePr>
          <p:nvPr>
            <p:ph sz="quarter" idx="17"/>
            <p:extLst>
              <p:ext uri="{D42A27DB-BD31-4B8C-83A1-F6EECF244321}">
                <p14:modId xmlns:p14="http://schemas.microsoft.com/office/powerpoint/2010/main" val="2437419190"/>
              </p:ext>
            </p:extLst>
          </p:nvPr>
        </p:nvGraphicFramePr>
        <p:xfrm>
          <a:off x="1093695" y="4709420"/>
          <a:ext cx="6583155" cy="395980"/>
        </p:xfrm>
        <a:graphic>
          <a:graphicData uri="http://schemas.openxmlformats.org/presentationml/2006/ole">
            <mc:AlternateContent xmlns:mc="http://schemas.openxmlformats.org/markup-compatibility/2006">
              <mc:Choice xmlns:v="urn:schemas-microsoft-com:vml" Requires="v">
                <p:oleObj spid="_x0000_s2878" name="Equation" r:id="rId5" imgW="3377880" imgH="203040" progId="Equation.DSMT4">
                  <p:embed/>
                </p:oleObj>
              </mc:Choice>
              <mc:Fallback>
                <p:oleObj name="Equation" r:id="rId5" imgW="3377880" imgH="203040" progId="Equation.DSMT4">
                  <p:embed/>
                  <p:pic>
                    <p:nvPicPr>
                      <p:cNvPr id="0" name=""/>
                      <p:cNvPicPr/>
                      <p:nvPr/>
                    </p:nvPicPr>
                    <p:blipFill>
                      <a:blip r:embed="rId6"/>
                      <a:stretch>
                        <a:fillRect/>
                      </a:stretch>
                    </p:blipFill>
                    <p:spPr>
                      <a:xfrm>
                        <a:off x="1093695" y="4709420"/>
                        <a:ext cx="6583155" cy="395980"/>
                      </a:xfrm>
                      <a:prstGeom prst="rect">
                        <a:avLst/>
                      </a:prstGeom>
                    </p:spPr>
                  </p:pic>
                </p:oleObj>
              </mc:Fallback>
            </mc:AlternateContent>
          </a:graphicData>
        </a:graphic>
      </p:graphicFrame>
      <p:sp>
        <p:nvSpPr>
          <p:cNvPr id="10" name="Content Placeholder 9"/>
          <p:cNvSpPr>
            <a:spLocks noGrp="1"/>
          </p:cNvSpPr>
          <p:nvPr>
            <p:ph sz="quarter" idx="19"/>
          </p:nvPr>
        </p:nvSpPr>
        <p:spPr>
          <a:xfrm>
            <a:off x="304800" y="5289201"/>
            <a:ext cx="8534400" cy="888696"/>
          </a:xfrm>
        </p:spPr>
        <p:txBody>
          <a:bodyPr/>
          <a:lstStyle/>
          <a:p>
            <a:pPr>
              <a:spcBef>
                <a:spcPct val="0"/>
              </a:spcBef>
            </a:pPr>
            <a:r>
              <a:rPr lang="en-US" altLang="en-US" sz="2600" dirty="0"/>
              <a:t>This</a:t>
            </a:r>
            <a:r>
              <a:rPr lang="en-US" altLang="en-US" sz="2600" dirty="0">
                <a:ea typeface="Source Sans Pro" charset="0"/>
                <a:cs typeface="Calibri" panose="020F0502020204030204" pitchFamily="34" charset="0"/>
              </a:rPr>
              <a:t> means that for every dollar of direct labor, Wallace will assign </a:t>
            </a:r>
            <a:r>
              <a:rPr lang="en-US" altLang="en-US" sz="2600" b="1" u="sng" dirty="0">
                <a:solidFill>
                  <a:schemeClr val="accent2"/>
                </a:solidFill>
                <a:ea typeface="Source Sans Pro" charset="0"/>
                <a:cs typeface="Calibri" panose="020F0502020204030204" pitchFamily="34" charset="0"/>
              </a:rPr>
              <a:t>80 cents</a:t>
            </a:r>
            <a:r>
              <a:rPr lang="en-US" altLang="en-US" sz="2600" dirty="0">
                <a:solidFill>
                  <a:schemeClr val="accent2"/>
                </a:solidFill>
                <a:ea typeface="Source Sans Pro" charset="0"/>
                <a:cs typeface="Calibri" panose="020F0502020204030204" pitchFamily="34" charset="0"/>
              </a:rPr>
              <a:t> </a:t>
            </a:r>
            <a:r>
              <a:rPr lang="en-US" altLang="en-US" sz="2600" dirty="0">
                <a:ea typeface="Source Sans Pro" charset="0"/>
                <a:cs typeface="Calibri" panose="020F0502020204030204" pitchFamily="34" charset="0"/>
              </a:rPr>
              <a:t>of manufacturing overhead to a job.</a:t>
            </a:r>
          </a:p>
        </p:txBody>
      </p:sp>
      <p:sp>
        <p:nvSpPr>
          <p:cNvPr id="12"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3</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pPr/>
              <a:t>36</a:t>
            </a:fld>
            <a:endParaRPr lang="en-US" dirty="0"/>
          </a:p>
        </p:txBody>
      </p:sp>
      <p:sp>
        <p:nvSpPr>
          <p:cNvPr id="5" name="Footer Placeholder 4"/>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3779229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latin typeface="Times New Roman" panose="02020603050405020304" pitchFamily="18" charset="0"/>
                <a:ea typeface="Source Sans Pro" charset="0"/>
                <a:cs typeface="Times New Roman" panose="02020603050405020304" pitchFamily="18" charset="0"/>
              </a:rPr>
              <a:t>Predetermined Overhead </a:t>
            </a:r>
            <a:r>
              <a:rPr lang="en-US" dirty="0" smtClean="0">
                <a:latin typeface="Times New Roman" panose="02020603050405020304" pitchFamily="18" charset="0"/>
                <a:ea typeface="Source Sans Pro" charset="0"/>
                <a:cs typeface="Times New Roman" panose="02020603050405020304" pitchFamily="18" charset="0"/>
              </a:rPr>
              <a:t>Rate </a:t>
            </a:r>
            <a:r>
              <a:rPr lang="en-US" sz="2400" b="0" dirty="0" smtClean="0">
                <a:latin typeface="Times New Roman" panose="02020603050405020304" pitchFamily="18" charset="0"/>
                <a:ea typeface="Source Sans Pro" charset="0"/>
                <a:cs typeface="Times New Roman" panose="02020603050405020304" pitchFamily="18" charset="0"/>
              </a:rPr>
              <a:t>(5 of 7)</a:t>
            </a:r>
            <a:endParaRPr lang="en-IN" sz="2400" b="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6"/>
          </p:nvPr>
        </p:nvSpPr>
        <p:spPr>
          <a:xfrm>
            <a:off x="304800" y="1752599"/>
            <a:ext cx="8534400" cy="1024815"/>
          </a:xfrm>
        </p:spPr>
        <p:txBody>
          <a:bodyPr/>
          <a:lstStyle/>
          <a:p>
            <a:pPr marL="0" lvl="1" indent="0">
              <a:spcBef>
                <a:spcPts val="1000"/>
              </a:spcBef>
              <a:buNone/>
            </a:pPr>
            <a:r>
              <a:rPr lang="en-US" altLang="en-US" b="1" dirty="0">
                <a:latin typeface="Times New Roman" panose="02020603050405020304" pitchFamily="18" charset="0"/>
                <a:cs typeface="Times New Roman" panose="02020603050405020304" pitchFamily="18" charset="0"/>
              </a:rPr>
              <a:t>Illustration: </a:t>
            </a:r>
            <a:r>
              <a:rPr lang="en-US" altLang="en-US" dirty="0">
                <a:latin typeface="Times New Roman" panose="02020603050405020304" pitchFamily="18" charset="0"/>
                <a:cs typeface="Times New Roman" panose="02020603050405020304" pitchFamily="18" charset="0"/>
              </a:rPr>
              <a:t>Wallace applies manufacturing overhead to work in process when it assigns direct labor costs. Calculate the amount of applied overhead assuming direct labor costs were $28,000</a:t>
            </a:r>
            <a:r>
              <a:rPr lang="en-US" altLang="en-US" dirty="0" smtClean="0">
                <a:latin typeface="Times New Roman" panose="02020603050405020304" pitchFamily="18" charset="0"/>
                <a:cs typeface="Times New Roman" panose="02020603050405020304" pitchFamily="18" charset="0"/>
              </a:rPr>
              <a:t>.</a:t>
            </a:r>
            <a:endParaRPr lang="en-US" altLang="en-US" dirty="0">
              <a:latin typeface="Times New Roman" panose="02020603050405020304" pitchFamily="18" charset="0"/>
              <a:cs typeface="Times New Roman" panose="02020603050405020304" pitchFamily="18" charset="0"/>
            </a:endParaRPr>
          </a:p>
        </p:txBody>
      </p:sp>
      <p:sp>
        <p:nvSpPr>
          <p:cNvPr id="4" name="Content Placeholder 3"/>
          <p:cNvSpPr>
            <a:spLocks noGrp="1"/>
          </p:cNvSpPr>
          <p:nvPr>
            <p:ph sz="quarter" idx="17"/>
          </p:nvPr>
        </p:nvSpPr>
        <p:spPr>
          <a:xfrm>
            <a:off x="2133600" y="2839230"/>
            <a:ext cx="4572000" cy="437370"/>
          </a:xfrm>
        </p:spPr>
        <p:txBody>
          <a:bodyPr/>
          <a:lstStyle/>
          <a:p>
            <a:r>
              <a:rPr lang="en-US" altLang="en-US" sz="2400" b="1" dirty="0"/>
              <a:t>$28,000  </a:t>
            </a:r>
            <a:r>
              <a:rPr lang="en-US" altLang="en-US" sz="2400" b="1" dirty="0" smtClean="0">
                <a:latin typeface="Times New Roman" panose="02020603050405020304" pitchFamily="18" charset="0"/>
                <a:cs typeface="Times New Roman" panose="02020603050405020304" pitchFamily="18" charset="0"/>
              </a:rPr>
              <a:t>×</a:t>
            </a:r>
            <a:r>
              <a:rPr lang="en-US" altLang="en-US" sz="2400" b="1" dirty="0" smtClean="0"/>
              <a:t>  </a:t>
            </a:r>
            <a:r>
              <a:rPr lang="en-US" altLang="en-US" sz="2400" b="1" dirty="0"/>
              <a:t>80%  =  $</a:t>
            </a:r>
            <a:r>
              <a:rPr lang="en-US" altLang="en-US" sz="2400" b="1" dirty="0" smtClean="0"/>
              <a:t>22,400</a:t>
            </a:r>
            <a:endParaRPr lang="en-US" altLang="en-US" sz="2400" b="1" dirty="0"/>
          </a:p>
        </p:txBody>
      </p:sp>
      <p:sp>
        <p:nvSpPr>
          <p:cNvPr id="5" name="Content Placeholder 4"/>
          <p:cNvSpPr>
            <a:spLocks noGrp="1"/>
          </p:cNvSpPr>
          <p:nvPr>
            <p:ph sz="quarter" idx="18"/>
          </p:nvPr>
        </p:nvSpPr>
        <p:spPr>
          <a:xfrm>
            <a:off x="2952750" y="3581400"/>
            <a:ext cx="3295650" cy="459940"/>
          </a:xfrm>
        </p:spPr>
        <p:txBody>
          <a:bodyPr/>
          <a:lstStyle/>
          <a:p>
            <a:r>
              <a:rPr lang="en-US" dirty="0" smtClean="0"/>
              <a:t>Manufacturing Costs</a:t>
            </a:r>
            <a:endParaRPr lang="en-US" dirty="0" smtClean="0">
              <a:solidFill>
                <a:srgbClr val="000000"/>
              </a:solidFill>
            </a:endParaRPr>
          </a:p>
        </p:txBody>
      </p:sp>
      <p:graphicFrame>
        <p:nvGraphicFramePr>
          <p:cNvPr id="12" name="Content Placeholder 11" descr="Table is accessible to screenreaders"/>
          <p:cNvGraphicFramePr>
            <a:graphicFrameLocks noGrp="1"/>
          </p:cNvGraphicFramePr>
          <p:nvPr>
            <p:ph sz="quarter" idx="19"/>
            <p:extLst>
              <p:ext uri="{D42A27DB-BD31-4B8C-83A1-F6EECF244321}">
                <p14:modId xmlns:p14="http://schemas.microsoft.com/office/powerpoint/2010/main" val="138142343"/>
              </p:ext>
            </p:extLst>
          </p:nvPr>
        </p:nvGraphicFramePr>
        <p:xfrm>
          <a:off x="152400" y="4114800"/>
          <a:ext cx="8839200" cy="2057400"/>
        </p:xfrm>
        <a:graphic>
          <a:graphicData uri="http://schemas.openxmlformats.org/drawingml/2006/table">
            <a:tbl>
              <a:tblPr firstRow="1" bandRow="1">
                <a:tableStyleId>{5C22544A-7EE6-4342-B048-85BDC9FD1C3A}</a:tableStyleId>
              </a:tblPr>
              <a:tblGrid>
                <a:gridCol w="1706880">
                  <a:extLst>
                    <a:ext uri="{9D8B030D-6E8A-4147-A177-3AD203B41FA5}">
                      <a16:colId xmlns:a16="http://schemas.microsoft.com/office/drawing/2014/main" val="3123179361"/>
                    </a:ext>
                  </a:extLst>
                </a:gridCol>
                <a:gridCol w="1706880">
                  <a:extLst>
                    <a:ext uri="{9D8B030D-6E8A-4147-A177-3AD203B41FA5}">
                      <a16:colId xmlns:a16="http://schemas.microsoft.com/office/drawing/2014/main" val="140919275"/>
                    </a:ext>
                  </a:extLst>
                </a:gridCol>
                <a:gridCol w="1706880">
                  <a:extLst>
                    <a:ext uri="{9D8B030D-6E8A-4147-A177-3AD203B41FA5}">
                      <a16:colId xmlns:a16="http://schemas.microsoft.com/office/drawing/2014/main" val="2856800460"/>
                    </a:ext>
                  </a:extLst>
                </a:gridCol>
                <a:gridCol w="1706880">
                  <a:extLst>
                    <a:ext uri="{9D8B030D-6E8A-4147-A177-3AD203B41FA5}">
                      <a16:colId xmlns:a16="http://schemas.microsoft.com/office/drawing/2014/main" val="1573197289"/>
                    </a:ext>
                  </a:extLst>
                </a:gridCol>
                <a:gridCol w="2011680">
                  <a:extLst>
                    <a:ext uri="{9D8B030D-6E8A-4147-A177-3AD203B41FA5}">
                      <a16:colId xmlns:a16="http://schemas.microsoft.com/office/drawing/2014/main" val="2044392442"/>
                    </a:ext>
                  </a:extLst>
                </a:gridCol>
              </a:tblGrid>
              <a:tr h="370840">
                <a:tc>
                  <a:txBody>
                    <a:bodyPr/>
                    <a:lstStyle/>
                    <a:p>
                      <a:endParaRPr lang="en-IN" dirty="0">
                        <a:solidFill>
                          <a:schemeClr val="tx1"/>
                        </a:solidFill>
                        <a:latin typeface="Times New Roman" panose="02020603050405020304" pitchFamily="18" charset="0"/>
                        <a:cs typeface="Times New Roman" panose="02020603050405020304" pitchFamily="18" charset="0"/>
                      </a:endParaRPr>
                    </a:p>
                  </a:txBody>
                  <a:tcPr>
                    <a:lnB w="38100" cmpd="sng">
                      <a:noFill/>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Raw</a:t>
                      </a:r>
                      <a:r>
                        <a:rPr lang="en-IN" sz="180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Materials</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Inventory</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Factory</a:t>
                      </a:r>
                      <a:r>
                        <a:rPr lang="en-IN" sz="180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Labor</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Manufacturing</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Overhead</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Work In</a:t>
                      </a:r>
                      <a:r>
                        <a:rPr lang="en-US" sz="1800" b="0" i="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Process</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Inventory</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11537168"/>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Balance</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dirty="0" smtClean="0">
                          <a:solidFill>
                            <a:schemeClr val="tx1"/>
                          </a:solidFill>
                          <a:effectLst/>
                          <a:latin typeface="Times New Roman" panose="02020603050405020304" pitchFamily="18" charset="0"/>
                          <a:cs typeface="Times New Roman" panose="02020603050405020304" pitchFamily="18" charset="0"/>
                        </a:rPr>
                        <a:t>$12,000</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dirty="0" smtClean="0">
                          <a:solidFill>
                            <a:schemeClr val="tx1"/>
                          </a:solidFill>
                          <a:effectLst/>
                          <a:latin typeface="Times New Roman" panose="02020603050405020304" pitchFamily="18" charset="0"/>
                          <a:cs typeface="Times New Roman" panose="02020603050405020304" pitchFamily="18" charset="0"/>
                        </a:rPr>
                        <a:t>$0</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dirty="0" smtClean="0">
                          <a:solidFill>
                            <a:schemeClr val="tx1"/>
                          </a:solidFill>
                          <a:effectLst/>
                          <a:latin typeface="Times New Roman" panose="02020603050405020304" pitchFamily="18" charset="0"/>
                          <a:cs typeface="Times New Roman" panose="02020603050405020304" pitchFamily="18" charset="0"/>
                        </a:rPr>
                        <a:t>$23,800</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u="none" strike="noStrike" dirty="0" smtClean="0">
                          <a:solidFill>
                            <a:schemeClr val="tx1"/>
                          </a:solidFill>
                          <a:effectLst/>
                          <a:latin typeface="Times New Roman" panose="02020603050405020304" pitchFamily="18" charset="0"/>
                          <a:cs typeface="Times New Roman" panose="02020603050405020304" pitchFamily="18" charset="0"/>
                        </a:rPr>
                        <a:t>$52,000</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99236073"/>
                  </a:ext>
                </a:extLst>
              </a:tr>
              <a:tr h="370840">
                <a:tc>
                  <a:txBody>
                    <a:bodyPr/>
                    <a:lstStyle/>
                    <a:p>
                      <a:r>
                        <a:rPr lang="en-US" sz="1800" b="0" i="0" u="none" strike="noStrike" dirty="0" smtClean="0">
                          <a:solidFill>
                            <a:srgbClr val="000000"/>
                          </a:solidFill>
                          <a:effectLst/>
                          <a:latin typeface="Times New Roman" panose="02020603050405020304" pitchFamily="18" charset="0"/>
                          <a:cs typeface="Times New Roman" panose="02020603050405020304" pitchFamily="18" charset="0"/>
                        </a:rPr>
                        <a:t>Assigned overhead (6)</a:t>
                      </a:r>
                      <a:endParaRPr lang="en-IN"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IN"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i="0" u="none" strike="noStrike" dirty="0" smtClean="0">
                          <a:solidFill>
                            <a:srgbClr val="990000"/>
                          </a:solidFill>
                          <a:effectLst/>
                          <a:latin typeface="Times New Roman" panose="02020603050405020304" pitchFamily="18" charset="0"/>
                          <a:cs typeface="Times New Roman" panose="02020603050405020304" pitchFamily="18" charset="0"/>
                        </a:rPr>
                        <a:t>-22,400</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1" i="0" u="none" strike="noStrike" dirty="0" smtClean="0">
                          <a:solidFill>
                            <a:srgbClr val="990000"/>
                          </a:solidFill>
                          <a:effectLst/>
                          <a:latin typeface="Times New Roman" panose="02020603050405020304" pitchFamily="18" charset="0"/>
                          <a:cs typeface="Times New Roman" panose="02020603050405020304" pitchFamily="18" charset="0"/>
                        </a:rPr>
                        <a:t>+22,400</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40754863"/>
                  </a:ext>
                </a:extLst>
              </a:tr>
              <a:tr h="4064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Balance</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dirty="0" smtClean="0">
                          <a:solidFill>
                            <a:schemeClr val="tx1"/>
                          </a:solidFill>
                          <a:effectLst/>
                          <a:latin typeface="Times New Roman" panose="02020603050405020304" pitchFamily="18" charset="0"/>
                          <a:cs typeface="Times New Roman" panose="02020603050405020304" pitchFamily="18" charset="0"/>
                        </a:rPr>
                        <a:t>$12,000</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dirty="0" smtClean="0">
                          <a:solidFill>
                            <a:schemeClr val="tx1"/>
                          </a:solidFill>
                          <a:effectLst/>
                          <a:latin typeface="Times New Roman" panose="02020603050405020304" pitchFamily="18" charset="0"/>
                          <a:cs typeface="Times New Roman" panose="02020603050405020304" pitchFamily="18" charset="0"/>
                        </a:rPr>
                        <a:t>$0</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dirty="0" smtClean="0">
                          <a:solidFill>
                            <a:schemeClr val="tx1"/>
                          </a:solidFill>
                          <a:effectLst/>
                          <a:latin typeface="Times New Roman" panose="02020603050405020304" pitchFamily="18" charset="0"/>
                          <a:cs typeface="Times New Roman" panose="02020603050405020304" pitchFamily="18" charset="0"/>
                        </a:rPr>
                        <a:t>$  1,400</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b="0" i="0" u="none" strike="noStrike" dirty="0" smtClean="0">
                          <a:solidFill>
                            <a:schemeClr val="tx1"/>
                          </a:solidFill>
                          <a:effectLst/>
                          <a:latin typeface="Times New Roman" panose="02020603050405020304" pitchFamily="18" charset="0"/>
                          <a:cs typeface="Times New Roman" panose="02020603050405020304" pitchFamily="18" charset="0"/>
                        </a:rPr>
                        <a:t>$74,400</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4307631"/>
                  </a:ext>
                </a:extLst>
              </a:tr>
            </a:tbl>
          </a:graphicData>
        </a:graphic>
      </p:graphicFrame>
      <p:sp>
        <p:nvSpPr>
          <p:cNvPr id="13"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3</a:t>
            </a:r>
            <a:endParaRPr lang="en-IN" sz="1200" dirty="0"/>
          </a:p>
        </p:txBody>
      </p:sp>
      <p:sp>
        <p:nvSpPr>
          <p:cNvPr id="10" name="Slide Number Placeholder 9"/>
          <p:cNvSpPr>
            <a:spLocks noGrp="1"/>
          </p:cNvSpPr>
          <p:nvPr>
            <p:ph type="sldNum" sz="quarter" idx="10"/>
          </p:nvPr>
        </p:nvSpPr>
        <p:spPr/>
        <p:txBody>
          <a:bodyPr/>
          <a:lstStyle/>
          <a:p>
            <a:fld id="{67B19427-F580-D146-B60E-4CADEE75497F}" type="slidenum">
              <a:rPr lang="en-US" smtClean="0"/>
              <a:pPr/>
              <a:t>37</a:t>
            </a:fld>
            <a:endParaRPr lang="en-US" dirty="0"/>
          </a:p>
        </p:txBody>
      </p:sp>
      <p:sp>
        <p:nvSpPr>
          <p:cNvPr id="11" name="Footer Placeholder 10"/>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405497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761999"/>
          </a:xfrm>
        </p:spPr>
        <p:txBody>
          <a:bodyPr/>
          <a:lstStyle/>
          <a:p>
            <a:r>
              <a:rPr lang="en-US" dirty="0">
                <a:latin typeface="Times New Roman" panose="02020603050405020304" pitchFamily="18" charset="0"/>
                <a:ea typeface="Source Sans Pro" charset="0"/>
                <a:cs typeface="Times New Roman" panose="02020603050405020304" pitchFamily="18" charset="0"/>
              </a:rPr>
              <a:t>Predetermined Overhead </a:t>
            </a:r>
            <a:r>
              <a:rPr lang="en-US" dirty="0" smtClean="0">
                <a:latin typeface="Times New Roman" panose="02020603050405020304" pitchFamily="18" charset="0"/>
                <a:ea typeface="Source Sans Pro" charset="0"/>
                <a:cs typeface="Times New Roman" panose="02020603050405020304" pitchFamily="18" charset="0"/>
              </a:rPr>
              <a:t>Rate </a:t>
            </a:r>
            <a:r>
              <a:rPr lang="en-US" sz="2400" b="0" dirty="0" smtClean="0">
                <a:latin typeface="Times New Roman" panose="02020603050405020304" pitchFamily="18" charset="0"/>
                <a:ea typeface="Source Sans Pro" charset="0"/>
                <a:cs typeface="Times New Roman" panose="02020603050405020304" pitchFamily="18" charset="0"/>
              </a:rPr>
              <a:t>(6 of 7)</a:t>
            </a:r>
            <a:endParaRPr lang="en-IN" sz="2400" b="0" dirty="0"/>
          </a:p>
        </p:txBody>
      </p:sp>
      <p:pic>
        <p:nvPicPr>
          <p:cNvPr id="6" name="Content Placeholder 5" descr="An illustration of job cost sheet manufacturing overhead applied. The illustration displays a two-line heading with the name of the sheet, subsidiary ledger and the content of the sheet as job cost sheets. It contains three job sheet tables with five columns with column titles, date, direct materials, direct labor, manufacturing overhead, and total. The first table label the job number on top left as job number 101, and quantity 1000 units on top right. The content of the table is as follows with the labels under date: January 16; January 10; January 12; January 26; January 31. The labels under direct materials: 1,000; 7,000; 4,000 and a total of 12,000. The labels under direct labor: 9,000; 6,000; and a total of 15,000. The labels under manufacturing overhead, 7,200 (red), 4,800 (red) with a total 12,000. The column total reads 39,000. The number 7,200 in the column manufacturing overhead connects to a box that reads, post manufacturing overhead to each jobs at the time direct labor is posted using the predetermined rate: 80 percent of direct labor cost (example $9,000 into .80 = $7,200) with an arrow. The second table labeled the job number on top left as job number 102, and quantity 1500 units on top right. The content of the table is as follows with the labels under date: January 10; January 15; January 17; January 22. The labels under direct materials: 3,800; 3,200 and a total of 7,000. The labels under direct labor: 4,000; 5,000; and a total of 9,000. The labels under manufacturing overhead, 3,200 (red), 4,000 (red) with a total 7,200. The column total reads 23,200. The third table label the job number on top left as job number 103, and quantity 2000 units on top right. The content of the table is as follows with the labels under date: January 27; January 29. The labels under direct materials: 5,000 and a total of 5,000. The labels under direct labor: 4,000 and a total of 4,000. The labels under manufacturing overhead, 3,200 (red) with a total 3,200. The column total reads 12,200. A box on the right reads post manufacturing overhead to work in process inventory using predetermined rate: 80 percent of direct labor cost (example $28,000 into .80 = $ 22,400) points to a box in the bottom that reads general ledger with a red arrow. The general ledger displays work in process inventory T account, The details in the account are as follows: January 31, 24,000; January 31, 28,000; and January 31, 22,400 in red font.&#10;"/>
          <p:cNvPicPr>
            <a:picLocks noGrp="1" noChangeAspect="1"/>
          </p:cNvPicPr>
          <p:nvPr>
            <p:ph sz="quarter" idx="16"/>
          </p:nvPr>
        </p:nvPicPr>
        <p:blipFill>
          <a:blip r:embed="rId2"/>
          <a:stretch>
            <a:fillRect/>
          </a:stretch>
        </p:blipFill>
        <p:spPr>
          <a:xfrm>
            <a:off x="2009444" y="1575389"/>
            <a:ext cx="4867715" cy="4696286"/>
          </a:xfrm>
          <a:prstGeom prst="rect">
            <a:avLst/>
          </a:prstGeom>
        </p:spPr>
      </p:pic>
      <p:sp>
        <p:nvSpPr>
          <p:cNvPr id="8"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3</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pPr/>
              <a:t>38</a:t>
            </a:fld>
            <a:endParaRPr lang="en-US" dirty="0"/>
          </a:p>
        </p:txBody>
      </p:sp>
      <p:sp>
        <p:nvSpPr>
          <p:cNvPr id="5" name="Footer Placeholder 4"/>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102732171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685799"/>
          </a:xfrm>
        </p:spPr>
        <p:txBody>
          <a:bodyPr/>
          <a:lstStyle/>
          <a:p>
            <a:r>
              <a:rPr lang="en-US" dirty="0">
                <a:latin typeface="Times New Roman" panose="02020603050405020304" pitchFamily="18" charset="0"/>
                <a:ea typeface="Source Sans Pro" charset="0"/>
                <a:cs typeface="Times New Roman" panose="02020603050405020304" pitchFamily="18" charset="0"/>
              </a:rPr>
              <a:t>Predetermined Overhead </a:t>
            </a:r>
            <a:r>
              <a:rPr lang="en-US" dirty="0" smtClean="0">
                <a:latin typeface="Times New Roman" panose="02020603050405020304" pitchFamily="18" charset="0"/>
                <a:ea typeface="Source Sans Pro" charset="0"/>
                <a:cs typeface="Times New Roman" panose="02020603050405020304" pitchFamily="18" charset="0"/>
              </a:rPr>
              <a:t>Rate </a:t>
            </a:r>
            <a:r>
              <a:rPr lang="en-US" sz="2400" b="0" dirty="0" smtClean="0">
                <a:latin typeface="Times New Roman" panose="02020603050405020304" pitchFamily="18" charset="0"/>
                <a:ea typeface="Source Sans Pro" charset="0"/>
                <a:cs typeface="Times New Roman" panose="02020603050405020304" pitchFamily="18" charset="0"/>
              </a:rPr>
              <a:t>(7 of 7)</a:t>
            </a:r>
            <a:endParaRPr lang="en-IN" sz="2400" b="0" dirty="0"/>
          </a:p>
        </p:txBody>
      </p:sp>
      <p:sp>
        <p:nvSpPr>
          <p:cNvPr id="3" name="Content Placeholder 2"/>
          <p:cNvSpPr>
            <a:spLocks noGrp="1"/>
          </p:cNvSpPr>
          <p:nvPr>
            <p:ph sz="quarter" idx="16"/>
          </p:nvPr>
        </p:nvSpPr>
        <p:spPr>
          <a:xfrm>
            <a:off x="304800" y="1752601"/>
            <a:ext cx="8342050" cy="1390094"/>
          </a:xfrm>
        </p:spPr>
        <p:txBody>
          <a:bodyPr/>
          <a:lstStyle/>
          <a:p>
            <a:r>
              <a:rPr lang="en-US" altLang="en-US" b="1" dirty="0"/>
              <a:t>At the End of Each Month:</a:t>
            </a:r>
          </a:p>
          <a:p>
            <a:r>
              <a:rPr lang="en-US" altLang="en-US" b="1" dirty="0"/>
              <a:t>Balance in Work in Process Inventory should equal </a:t>
            </a:r>
            <a:r>
              <a:rPr lang="en-US" altLang="en-US" dirty="0"/>
              <a:t>sum of costs shown on job cost sheets of unfinished jobs</a:t>
            </a:r>
            <a:r>
              <a:rPr lang="en-US" altLang="en-US" dirty="0" smtClean="0"/>
              <a:t>.</a:t>
            </a:r>
            <a:endParaRPr lang="en-US" altLang="en-US" dirty="0"/>
          </a:p>
        </p:txBody>
      </p:sp>
      <p:pic>
        <p:nvPicPr>
          <p:cNvPr id="8" name="Content Placeholder 7" descr="The illustration displays a predetermined overhead rate. A two-column table on the left reads job cost sheet on the top labeled Number 101; 102; 103 in column one and $39,000; 23,200; 12,200 in column two. The total of the column two is written on the bottom of the column two in red as $74,400. The work in process inventory is written on top of a T. The amounts, 24,000; 28,000; 22,400 are written on the left of the t and its total is written on the bottom of it as 74,400. The total of the job cost sheets is connected to the total of the work in process inventory with a red arrow pointing to the right.&#10;"/>
          <p:cNvPicPr>
            <a:picLocks noGrp="1" noChangeAspect="1"/>
          </p:cNvPicPr>
          <p:nvPr>
            <p:ph sz="quarter" idx="17"/>
          </p:nvPr>
        </p:nvPicPr>
        <p:blipFill>
          <a:blip r:embed="rId2">
            <a:extLst>
              <a:ext uri="{28A0092B-C50C-407E-A947-70E740481C1C}">
                <a14:useLocalDpi xmlns:a14="http://schemas.microsoft.com/office/drawing/2010/main" val="0"/>
              </a:ext>
            </a:extLst>
          </a:blip>
          <a:stretch>
            <a:fillRect/>
          </a:stretch>
        </p:blipFill>
        <p:spPr>
          <a:xfrm>
            <a:off x="552105" y="3588354"/>
            <a:ext cx="8039791" cy="2195890"/>
          </a:xfrm>
        </p:spPr>
      </p:pic>
      <p:sp>
        <p:nvSpPr>
          <p:cNvPr id="9"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3</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pPr/>
              <a:t>39</a:t>
            </a:fld>
            <a:endParaRPr lang="en-US" dirty="0"/>
          </a:p>
        </p:txBody>
      </p:sp>
      <p:sp>
        <p:nvSpPr>
          <p:cNvPr id="5" name="Footer Placeholder 4"/>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17199596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761999"/>
          </a:xfrm>
        </p:spPr>
        <p:txBody>
          <a:bodyPr/>
          <a:lstStyle/>
          <a:p>
            <a:pPr>
              <a:buClr>
                <a:srgbClr val="990000"/>
              </a:buClr>
            </a:pPr>
            <a:r>
              <a:rPr lang="en-US" dirty="0">
                <a:latin typeface="Times New Roman" panose="02020603050405020304" pitchFamily="18" charset="0"/>
                <a:ea typeface="Source Sans Pro" charset="0"/>
                <a:cs typeface="Times New Roman" panose="02020603050405020304" pitchFamily="18" charset="0"/>
              </a:rPr>
              <a:t>Process Cost </a:t>
            </a:r>
            <a:r>
              <a:rPr lang="en-US" dirty="0" smtClean="0">
                <a:latin typeface="Times New Roman" panose="02020603050405020304" pitchFamily="18" charset="0"/>
                <a:ea typeface="Source Sans Pro" charset="0"/>
                <a:cs typeface="Times New Roman" panose="02020603050405020304" pitchFamily="18" charset="0"/>
              </a:rPr>
              <a:t>System </a:t>
            </a:r>
            <a:r>
              <a:rPr lang="en-US" sz="2400" b="0" dirty="0" smtClean="0">
                <a:latin typeface="Times New Roman" panose="02020603050405020304" pitchFamily="18" charset="0"/>
                <a:ea typeface="Source Sans Pro" charset="0"/>
                <a:cs typeface="Times New Roman" panose="02020603050405020304" pitchFamily="18" charset="0"/>
              </a:rPr>
              <a:t>(1 of 2)</a:t>
            </a:r>
            <a:endParaRPr lang="en-US" altLang="en-US" sz="2400" b="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6"/>
          </p:nvPr>
        </p:nvSpPr>
        <p:spPr>
          <a:xfrm>
            <a:off x="304800" y="1752600"/>
            <a:ext cx="8534400" cy="3276600"/>
          </a:xfrm>
        </p:spPr>
        <p:txBody>
          <a:bodyPr/>
          <a:lstStyle/>
          <a:p>
            <a:pPr marL="291600" lvl="1" indent="-291600">
              <a:spcBef>
                <a:spcPts val="1000"/>
              </a:spcBef>
              <a:buClr>
                <a:srgbClr val="800000"/>
              </a:buClr>
              <a:buSzPct val="100000"/>
            </a:pPr>
            <a:r>
              <a:rPr lang="en-US" altLang="en-US" sz="2800" dirty="0">
                <a:latin typeface="Times New Roman" panose="02020603050405020304" pitchFamily="18" charset="0"/>
                <a:cs typeface="Times New Roman" panose="02020603050405020304" pitchFamily="18" charset="0"/>
              </a:rPr>
              <a:t>Used when a large volume of similar products are manufactured - (cereal, refining of petroleum, production of ice cream)</a:t>
            </a:r>
          </a:p>
          <a:p>
            <a:pPr marL="291600" lvl="1" indent="-291600">
              <a:spcBef>
                <a:spcPts val="1000"/>
              </a:spcBef>
              <a:buClr>
                <a:srgbClr val="800000"/>
              </a:buClr>
              <a:buSzPct val="100000"/>
            </a:pPr>
            <a:r>
              <a:rPr lang="en-US" altLang="en-US" sz="2800" dirty="0">
                <a:latin typeface="Times New Roman" panose="02020603050405020304" pitchFamily="18" charset="0"/>
                <a:cs typeface="Times New Roman" panose="02020603050405020304" pitchFamily="18" charset="0"/>
              </a:rPr>
              <a:t>Costs are accumulated for a time period – (week or month)</a:t>
            </a:r>
          </a:p>
          <a:p>
            <a:pPr marL="291600" lvl="1" indent="-291600">
              <a:spcBef>
                <a:spcPts val="1000"/>
              </a:spcBef>
              <a:buClr>
                <a:srgbClr val="800000"/>
              </a:buClr>
              <a:buSzPct val="100000"/>
            </a:pPr>
            <a:r>
              <a:rPr lang="en-US" altLang="en-US" sz="2800" dirty="0">
                <a:latin typeface="Times New Roman" panose="02020603050405020304" pitchFamily="18" charset="0"/>
                <a:cs typeface="Times New Roman" panose="02020603050405020304" pitchFamily="18" charset="0"/>
              </a:rPr>
              <a:t>Costs are assigned to departments or processes for a specified period of time</a:t>
            </a:r>
          </a:p>
        </p:txBody>
      </p:sp>
      <p:sp>
        <p:nvSpPr>
          <p:cNvPr id="6"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1</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pPr/>
              <a:t>4</a:t>
            </a:fld>
            <a:endParaRPr lang="en-US" dirty="0"/>
          </a:p>
        </p:txBody>
      </p:sp>
      <p:sp>
        <p:nvSpPr>
          <p:cNvPr id="5" name="Footer Placeholder 4"/>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119708709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85800"/>
            <a:ext cx="8534400" cy="1101435"/>
          </a:xfrm>
        </p:spPr>
        <p:txBody>
          <a:bodyPr>
            <a:noAutofit/>
          </a:bodyPr>
          <a:lstStyle/>
          <a:p>
            <a:r>
              <a:rPr lang="en-US" dirty="0" smtClean="0">
                <a:ea typeface="Source Sans Pro" charset="0"/>
              </a:rPr>
              <a:t>Do It! 3: </a:t>
            </a:r>
            <a:r>
              <a:rPr lang="en-US" dirty="0" smtClean="0">
                <a:solidFill>
                  <a:srgbClr val="196E78"/>
                </a:solidFill>
                <a:ea typeface="Source Sans Pro" charset="0"/>
              </a:rPr>
              <a:t>Predetermined </a:t>
            </a:r>
            <a:r>
              <a:rPr lang="en-US" dirty="0">
                <a:solidFill>
                  <a:srgbClr val="196E78"/>
                </a:solidFill>
                <a:ea typeface="Source Sans Pro" charset="0"/>
              </a:rPr>
              <a:t>Overhead </a:t>
            </a:r>
            <a:r>
              <a:rPr lang="en-US" dirty="0" smtClean="0">
                <a:solidFill>
                  <a:srgbClr val="196E78"/>
                </a:solidFill>
                <a:ea typeface="Source Sans Pro" charset="0"/>
              </a:rPr>
              <a:t>Rate</a:t>
            </a:r>
            <a:endParaRPr lang="en-IN" sz="2400" b="0" dirty="0"/>
          </a:p>
        </p:txBody>
      </p:sp>
      <p:sp>
        <p:nvSpPr>
          <p:cNvPr id="3" name="Content Placeholder 2"/>
          <p:cNvSpPr>
            <a:spLocks noGrp="1"/>
          </p:cNvSpPr>
          <p:nvPr>
            <p:ph sz="quarter" idx="16"/>
          </p:nvPr>
        </p:nvSpPr>
        <p:spPr>
          <a:xfrm>
            <a:off x="304800" y="1909616"/>
            <a:ext cx="8534400" cy="2645518"/>
          </a:xfrm>
        </p:spPr>
        <p:txBody>
          <a:bodyPr/>
          <a:lstStyle/>
          <a:p>
            <a:pPr>
              <a:lnSpc>
                <a:spcPct val="100000"/>
              </a:lnSpc>
              <a:spcBef>
                <a:spcPts val="600"/>
              </a:spcBef>
            </a:pPr>
            <a:r>
              <a:rPr lang="en-US" sz="2400" dirty="0"/>
              <a:t>Stanley Company produces specialized safety devices. For the year, manufacturing overhead costs are estimated to be $160,000. Estimated machine usage is 40,000 hours. The company assigns overhead based on machine hours. Job No. 302 used 2,000 machine hours. Compute the predetermined overhead rate and determine the amount of overhead to apply to Job No. 302</a:t>
            </a:r>
            <a:r>
              <a:rPr lang="en-US" sz="2400" dirty="0" smtClean="0"/>
              <a:t>.</a:t>
            </a:r>
          </a:p>
          <a:p>
            <a:pPr marL="291600" indent="-291600">
              <a:lnSpc>
                <a:spcPct val="100000"/>
              </a:lnSpc>
              <a:spcBef>
                <a:spcPts val="600"/>
              </a:spcBef>
              <a:buClr>
                <a:schemeClr val="accent2"/>
              </a:buClr>
              <a:buFont typeface="Arial" panose="020B0604020202020204" pitchFamily="34" charset="0"/>
              <a:buChar char="•"/>
            </a:pPr>
            <a:r>
              <a:rPr lang="en-US" sz="2400" b="1" dirty="0"/>
              <a:t>Predetermined overhead rate = </a:t>
            </a:r>
          </a:p>
        </p:txBody>
      </p:sp>
      <p:sp>
        <p:nvSpPr>
          <p:cNvPr id="8" name="Content Placeholder 7"/>
          <p:cNvSpPr>
            <a:spLocks noGrp="1"/>
          </p:cNvSpPr>
          <p:nvPr>
            <p:ph sz="quarter" idx="19"/>
          </p:nvPr>
        </p:nvSpPr>
        <p:spPr>
          <a:xfrm>
            <a:off x="609600" y="4687332"/>
            <a:ext cx="6781800" cy="438270"/>
          </a:xfrm>
        </p:spPr>
        <p:txBody>
          <a:bodyPr/>
          <a:lstStyle/>
          <a:p>
            <a:r>
              <a:rPr lang="en-US" sz="2400" dirty="0"/>
              <a:t>$160,000 ÷ 40,000 hours = </a:t>
            </a:r>
            <a:r>
              <a:rPr lang="en-US" sz="2400" b="1" dirty="0"/>
              <a:t>$4.00 per machine </a:t>
            </a:r>
            <a:r>
              <a:rPr lang="en-US" sz="2400" b="1" dirty="0" smtClean="0"/>
              <a:t>hour</a:t>
            </a:r>
            <a:endParaRPr lang="en-US" sz="2400" b="1" dirty="0"/>
          </a:p>
        </p:txBody>
      </p:sp>
      <p:sp>
        <p:nvSpPr>
          <p:cNvPr id="6" name="Content Placeholder 5"/>
          <p:cNvSpPr>
            <a:spLocks noGrp="1"/>
          </p:cNvSpPr>
          <p:nvPr>
            <p:ph sz="quarter" idx="17"/>
          </p:nvPr>
        </p:nvSpPr>
        <p:spPr>
          <a:xfrm>
            <a:off x="304800" y="5257800"/>
            <a:ext cx="8534400" cy="517813"/>
          </a:xfrm>
        </p:spPr>
        <p:txBody>
          <a:bodyPr/>
          <a:lstStyle/>
          <a:p>
            <a:pPr marL="291600" indent="-291600">
              <a:lnSpc>
                <a:spcPct val="100000"/>
              </a:lnSpc>
              <a:spcBef>
                <a:spcPts val="600"/>
              </a:spcBef>
              <a:buClr>
                <a:schemeClr val="accent2"/>
              </a:buClr>
              <a:buFont typeface="Arial" panose="020B0604020202020204" pitchFamily="34" charset="0"/>
              <a:buChar char="•"/>
            </a:pPr>
            <a:r>
              <a:rPr lang="en-US" sz="2600" b="1" dirty="0"/>
              <a:t>Amount of overhead applied to Job No. 302 = </a:t>
            </a:r>
          </a:p>
        </p:txBody>
      </p:sp>
      <p:sp>
        <p:nvSpPr>
          <p:cNvPr id="7" name="Content Placeholder 6"/>
          <p:cNvSpPr>
            <a:spLocks noGrp="1"/>
          </p:cNvSpPr>
          <p:nvPr>
            <p:ph sz="quarter" idx="18"/>
          </p:nvPr>
        </p:nvSpPr>
        <p:spPr>
          <a:xfrm>
            <a:off x="685800" y="5821793"/>
            <a:ext cx="8132618" cy="448538"/>
          </a:xfrm>
        </p:spPr>
        <p:txBody>
          <a:bodyPr/>
          <a:lstStyle/>
          <a:p>
            <a:r>
              <a:rPr lang="en-US" sz="2400" dirty="0"/>
              <a:t>2,000 hours × $4.00 = </a:t>
            </a:r>
            <a:r>
              <a:rPr lang="en-US" sz="2400" b="1" dirty="0"/>
              <a:t>$</a:t>
            </a:r>
            <a:r>
              <a:rPr lang="en-US" sz="2400" b="1" dirty="0" smtClean="0"/>
              <a:t>8,000</a:t>
            </a:r>
            <a:endParaRPr lang="en-US" altLang="en-US" sz="2400" b="1" dirty="0"/>
          </a:p>
        </p:txBody>
      </p:sp>
      <p:sp>
        <p:nvSpPr>
          <p:cNvPr id="10"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3</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pPr/>
              <a:t>40</a:t>
            </a:fld>
            <a:endParaRPr lang="en-US" dirty="0"/>
          </a:p>
        </p:txBody>
      </p:sp>
      <p:sp>
        <p:nvSpPr>
          <p:cNvPr id="5" name="Footer Placeholder 4"/>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2141207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6" grpId="0" build="p"/>
      <p:bldP spid="7" grpId="0"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E58B2-B739-0E48-A157-742B5CB943BE}"/>
              </a:ext>
            </a:extLst>
          </p:cNvPr>
          <p:cNvSpPr>
            <a:spLocks noGrp="1"/>
          </p:cNvSpPr>
          <p:nvPr>
            <p:ph type="title"/>
          </p:nvPr>
        </p:nvSpPr>
        <p:spPr/>
        <p:txBody>
          <a:bodyPr>
            <a:normAutofit fontScale="90000"/>
          </a:bodyPr>
          <a:lstStyle/>
          <a:p>
            <a:r>
              <a:rPr lang="en-US" dirty="0"/>
              <a:t>Assigning Costs to Finished </a:t>
            </a:r>
            <a:r>
              <a:rPr lang="en-US" dirty="0" smtClean="0"/>
              <a:t>Goods </a:t>
            </a:r>
            <a:endParaRPr lang="en-US" dirty="0"/>
          </a:p>
        </p:txBody>
      </p:sp>
      <p:sp>
        <p:nvSpPr>
          <p:cNvPr id="9" name="LOH">
            <a:extLst>
              <a:ext uri="{FF2B5EF4-FFF2-40B4-BE49-F238E27FC236}">
                <a16:creationId xmlns:a16="http://schemas.microsoft.com/office/drawing/2014/main" id="{8A0BC1B4-F8F7-BD4E-8675-84499C0C5243}"/>
              </a:ext>
            </a:extLst>
          </p:cNvPr>
          <p:cNvSpPr>
            <a:spLocks noGrp="1"/>
          </p:cNvSpPr>
          <p:nvPr>
            <p:ph sz="quarter" idx="12"/>
          </p:nvPr>
        </p:nvSpPr>
        <p:spPr/>
        <p:txBody>
          <a:bodyPr/>
          <a:lstStyle/>
          <a:p>
            <a:r>
              <a:rPr lang="en-US" dirty="0">
                <a:latin typeface="Times New Roman" panose="02020603050405020304" pitchFamily="18" charset="0"/>
                <a:cs typeface="Times New Roman" panose="02020603050405020304" pitchFamily="18" charset="0"/>
              </a:rPr>
              <a:t>LEARNING OBJECTIVE </a:t>
            </a:r>
            <a:r>
              <a:rPr lang="en-US" dirty="0" smtClean="0">
                <a:latin typeface="Times New Roman" panose="02020603050405020304" pitchFamily="18" charset="0"/>
                <a:cs typeface="Times New Roman" panose="02020603050405020304" pitchFamily="18" charset="0"/>
              </a:rPr>
              <a:t>4</a:t>
            </a:r>
            <a:endParaRPr lang="en-US" dirty="0">
              <a:latin typeface="Times New Roman" panose="02020603050405020304" pitchFamily="18" charset="0"/>
              <a:cs typeface="Times New Roman" panose="02020603050405020304" pitchFamily="18" charset="0"/>
            </a:endParaRPr>
          </a:p>
        </p:txBody>
      </p:sp>
      <p:sp>
        <p:nvSpPr>
          <p:cNvPr id="10" name="LO">
            <a:extLst>
              <a:ext uri="{FF2B5EF4-FFF2-40B4-BE49-F238E27FC236}">
                <a16:creationId xmlns:a16="http://schemas.microsoft.com/office/drawing/2014/main" id="{6D340D3D-D3F7-1C4B-8474-4FE1B56D1714}"/>
              </a:ext>
            </a:extLst>
          </p:cNvPr>
          <p:cNvSpPr>
            <a:spLocks noGrp="1"/>
          </p:cNvSpPr>
          <p:nvPr>
            <p:ph sz="quarter" idx="13"/>
          </p:nvPr>
        </p:nvSpPr>
        <p:spPr>
          <a:xfrm>
            <a:off x="0" y="1066800"/>
            <a:ext cx="9144000" cy="1219200"/>
          </a:xfrm>
        </p:spPr>
        <p:txBody>
          <a:bodyPr/>
          <a:lstStyle/>
          <a:p>
            <a:r>
              <a:rPr lang="en-US" dirty="0">
                <a:latin typeface="Times New Roman" panose="02020603050405020304" pitchFamily="18" charset="0"/>
                <a:cs typeface="Times New Roman" panose="02020603050405020304" pitchFamily="18" charset="0"/>
              </a:rPr>
              <a:t>Record manufacturing and service jobs completed and sold.</a:t>
            </a:r>
          </a:p>
        </p:txBody>
      </p:sp>
      <p:sp>
        <p:nvSpPr>
          <p:cNvPr id="11" name="Content Placeholder">
            <a:extLst>
              <a:ext uri="{FF2B5EF4-FFF2-40B4-BE49-F238E27FC236}">
                <a16:creationId xmlns:a16="http://schemas.microsoft.com/office/drawing/2014/main" id="{B31B8972-B153-D349-9A41-4DA7CF81DB6F}"/>
              </a:ext>
            </a:extLst>
          </p:cNvPr>
          <p:cNvSpPr>
            <a:spLocks noGrp="1"/>
          </p:cNvSpPr>
          <p:nvPr>
            <p:ph sz="quarter" idx="14"/>
          </p:nvPr>
        </p:nvSpPr>
        <p:spPr>
          <a:xfrm>
            <a:off x="333828" y="2438400"/>
            <a:ext cx="8505371" cy="3733800"/>
          </a:xfrm>
        </p:spPr>
        <p:txBody>
          <a:bodyPr/>
          <a:lstStyle/>
          <a:p>
            <a:pPr marL="0" lvl="1" indent="0">
              <a:spcBef>
                <a:spcPts val="1000"/>
              </a:spcBef>
              <a:buClr>
                <a:srgbClr val="990000"/>
              </a:buClr>
              <a:buSzPct val="100000"/>
              <a:buNone/>
            </a:pPr>
            <a:r>
              <a:rPr lang="en-US" sz="3200" dirty="0">
                <a:latin typeface="Times New Roman" panose="02020603050405020304" pitchFamily="18" charset="0"/>
                <a:ea typeface="Calibri" panose="020F0502020204030204" pitchFamily="34" charset="0"/>
                <a:cs typeface="Times New Roman" panose="02020603050405020304" pitchFamily="18" charset="0"/>
              </a:rPr>
              <a:t>When a job is completed, Wallace Company summarizes the costs and completes the lower portion of the applicable job cost sheet.</a:t>
            </a:r>
            <a:endParaRPr lang="en-IN" dirty="0">
              <a:latin typeface="Times New Roman" panose="02020603050405020304" pitchFamily="18" charset="0"/>
              <a:cs typeface="Times New Roman" panose="02020603050405020304" pitchFamily="18" charset="0"/>
            </a:endParaRPr>
          </a:p>
        </p:txBody>
      </p:sp>
      <p:sp>
        <p:nvSpPr>
          <p:cNvPr id="12" name="LON">
            <a:extLst>
              <a:ext uri="{FF2B5EF4-FFF2-40B4-BE49-F238E27FC236}">
                <a16:creationId xmlns:a16="http://schemas.microsoft.com/office/drawing/2014/main" id="{318C2D1B-67FD-824B-B17B-F2B527B83D4C}"/>
              </a:ext>
            </a:extLst>
          </p:cNvPr>
          <p:cNvSpPr>
            <a:spLocks noGrp="1"/>
          </p:cNvSpPr>
          <p:nvPr>
            <p:ph sz="quarter" idx="15"/>
          </p:nvPr>
        </p:nvSpPr>
        <p:spPr>
          <a:xfrm>
            <a:off x="295274" y="6416675"/>
            <a:ext cx="569089" cy="365125"/>
          </a:xfrm>
        </p:spPr>
        <p:txBody>
          <a:bodyPr/>
          <a:lstStyle/>
          <a:p>
            <a:r>
              <a:rPr lang="en-US" dirty="0" smtClean="0">
                <a:solidFill>
                  <a:schemeClr val="tx1"/>
                </a:solidFill>
                <a:latin typeface="Times New Roman" panose="02020603050405020304" pitchFamily="18" charset="0"/>
                <a:cs typeface="Times New Roman" panose="02020603050405020304" pitchFamily="18" charset="0"/>
              </a:rPr>
              <a:t>L</a:t>
            </a:r>
            <a:r>
              <a:rPr lang="en-US" sz="100" dirty="0" smtClean="0">
                <a:solidFill>
                  <a:schemeClr val="tx1"/>
                </a:solidFill>
                <a:latin typeface="Times New Roman" panose="02020603050405020304" pitchFamily="18" charset="0"/>
                <a:cs typeface="Times New Roman" panose="02020603050405020304" pitchFamily="18" charset="0"/>
              </a:rPr>
              <a:t> </a:t>
            </a:r>
            <a:r>
              <a:rPr lang="en-US" dirty="0" smtClean="0">
                <a:solidFill>
                  <a:schemeClr val="tx1"/>
                </a:solidFill>
                <a:latin typeface="Times New Roman" panose="02020603050405020304" pitchFamily="18" charset="0"/>
                <a:cs typeface="Times New Roman" panose="02020603050405020304" pitchFamily="18" charset="0"/>
              </a:rPr>
              <a:t>O 4</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7" name="Slide Number Placeholder">
            <a:extLst>
              <a:ext uri="{FF2B5EF4-FFF2-40B4-BE49-F238E27FC236}">
                <a16:creationId xmlns:a16="http://schemas.microsoft.com/office/drawing/2014/main" id="{F8512387-193F-8345-B77C-4A8B507623D0}"/>
              </a:ext>
            </a:extLst>
          </p:cNvPr>
          <p:cNvSpPr>
            <a:spLocks noGrp="1"/>
          </p:cNvSpPr>
          <p:nvPr>
            <p:ph type="sldNum" sz="quarter" idx="10"/>
          </p:nvPr>
        </p:nvSpPr>
        <p:spPr/>
        <p:txBody>
          <a:bodyPr/>
          <a:lstStyle/>
          <a:p>
            <a:fld id="{67B19427-F580-D146-B60E-4CADEE75497F}" type="slidenum">
              <a:rPr lang="en-US" smtClean="0"/>
              <a:pPr/>
              <a:t>41</a:t>
            </a:fld>
            <a:endParaRPr lang="en-US" dirty="0"/>
          </a:p>
        </p:txBody>
      </p:sp>
      <p:sp>
        <p:nvSpPr>
          <p:cNvPr id="8" name="Footer Placeholder">
            <a:extLst>
              <a:ext uri="{FF2B5EF4-FFF2-40B4-BE49-F238E27FC236}">
                <a16:creationId xmlns:a16="http://schemas.microsoft.com/office/drawing/2014/main" id="{360E2FA8-DD17-5440-A0DA-EDE48D030975}"/>
              </a:ext>
            </a:extLst>
          </p:cNvPr>
          <p:cNvSpPr>
            <a:spLocks noGrp="1"/>
          </p:cNvSpPr>
          <p:nvPr>
            <p:ph type="ftr" sz="quarter" idx="11"/>
          </p:nvPr>
        </p:nvSpPr>
        <p:spPr/>
        <p:txBody>
          <a:bodyPr/>
          <a:lstStyle/>
          <a:p>
            <a:r>
              <a:rPr lang="en-US"/>
              <a:t>Copyright ©2018 John Wiley &amp; Sons, Inc. </a:t>
            </a:r>
            <a:endParaRPr lang="en-US" dirty="0"/>
          </a:p>
        </p:txBody>
      </p:sp>
    </p:spTree>
    <p:extLst>
      <p:ext uri="{BB962C8B-B14F-4D97-AF65-F5344CB8AC3E}">
        <p14:creationId xmlns:p14="http://schemas.microsoft.com/office/powerpoint/2010/main" val="220192169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7543800" cy="1066799"/>
          </a:xfrm>
        </p:spPr>
        <p:txBody>
          <a:bodyPr>
            <a:normAutofit fontScale="90000"/>
          </a:bodyPr>
          <a:lstStyle/>
          <a:p>
            <a:r>
              <a:rPr lang="en-US" sz="4400" dirty="0"/>
              <a:t>Assigning Costs to Finished </a:t>
            </a:r>
            <a:r>
              <a:rPr lang="en-US" sz="4400" dirty="0" smtClean="0"/>
              <a:t>Goods </a:t>
            </a:r>
            <a:r>
              <a:rPr lang="en-US" sz="2700" b="0" dirty="0" smtClean="0"/>
              <a:t>(1 of 3)</a:t>
            </a:r>
            <a:endParaRPr lang="en-IN" sz="2700" b="0" dirty="0"/>
          </a:p>
        </p:txBody>
      </p:sp>
      <p:pic>
        <p:nvPicPr>
          <p:cNvPr id="6" name="Content Placeholder 5" descr="An illustration of a completed job cost sheet. The labels on the job cost sheet are as follows: job number, 101; quality, 1,000; item, electronic sensors; date requested, January 5; for, Tanner Company; date completed, January 31. The four-column table has the following column titles, date, direct materials, direct labor, and manufacturing overhead. The listed dates are: January 6; January 10; January 12; January 26; January 31. The amounts listed under direct materials are: $1,000; 7,000; 4,000 with a total of $ 12,000. The items listed under direct labor are, $ 9,000; 6,000 with a total of $15,000. The amounts listed under manufacturing overhead are: $7,200; 4,800 with a total of 12,000. The labels below the table reads, cost of completed job; direct materials, $ 12,000; direct labor, 15,000; manufacturing overhead, 12,000; total cost, $39,000; unit cost ($39,000 divided by 1,000), $3,900.&#10;"/>
          <p:cNvPicPr>
            <a:picLocks noGrp="1" noChangeAspect="1"/>
          </p:cNvPicPr>
          <p:nvPr>
            <p:ph sz="quarter" idx="16"/>
          </p:nvPr>
        </p:nvPicPr>
        <p:blipFill>
          <a:blip r:embed="rId2"/>
          <a:stretch>
            <a:fillRect/>
          </a:stretch>
        </p:blipFill>
        <p:spPr>
          <a:xfrm>
            <a:off x="1633204" y="2121950"/>
            <a:ext cx="5877590" cy="4126450"/>
          </a:xfrm>
          <a:prstGeom prst="rect">
            <a:avLst/>
          </a:prstGeom>
        </p:spPr>
      </p:pic>
      <p:sp>
        <p:nvSpPr>
          <p:cNvPr id="8"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a:t>
            </a:r>
            <a:r>
              <a:rPr lang="en-IN" sz="1200" dirty="0"/>
              <a:t>4</a:t>
            </a:r>
          </a:p>
        </p:txBody>
      </p:sp>
      <p:sp>
        <p:nvSpPr>
          <p:cNvPr id="4" name="Slide Number Placeholder 3"/>
          <p:cNvSpPr>
            <a:spLocks noGrp="1"/>
          </p:cNvSpPr>
          <p:nvPr>
            <p:ph type="sldNum" sz="quarter" idx="10"/>
          </p:nvPr>
        </p:nvSpPr>
        <p:spPr/>
        <p:txBody>
          <a:bodyPr/>
          <a:lstStyle/>
          <a:p>
            <a:fld id="{67B19427-F580-D146-B60E-4CADEE75497F}" type="slidenum">
              <a:rPr lang="en-US" smtClean="0"/>
              <a:pPr/>
              <a:t>42</a:t>
            </a:fld>
            <a:endParaRPr lang="en-US" dirty="0"/>
          </a:p>
        </p:txBody>
      </p:sp>
      <p:sp>
        <p:nvSpPr>
          <p:cNvPr id="5" name="Footer Placeholder 4"/>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320502333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0"/>
            <a:ext cx="7315200" cy="1066799"/>
          </a:xfrm>
        </p:spPr>
        <p:txBody>
          <a:bodyPr>
            <a:normAutofit fontScale="90000"/>
          </a:bodyPr>
          <a:lstStyle/>
          <a:p>
            <a:r>
              <a:rPr lang="en-US" sz="4400" dirty="0"/>
              <a:t>Assigning Costs to Finished </a:t>
            </a:r>
            <a:r>
              <a:rPr lang="en-US" sz="4400" dirty="0" smtClean="0"/>
              <a:t>Goods </a:t>
            </a:r>
            <a:r>
              <a:rPr lang="en-US" sz="2700" b="0" dirty="0" smtClean="0"/>
              <a:t>(2 of 3)</a:t>
            </a:r>
            <a:endParaRPr lang="en-IN" sz="2700" b="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6"/>
          </p:nvPr>
        </p:nvSpPr>
        <p:spPr>
          <a:xfrm>
            <a:off x="304800" y="1949450"/>
            <a:ext cx="8534400" cy="793750"/>
          </a:xfrm>
        </p:spPr>
        <p:txBody>
          <a:bodyPr/>
          <a:lstStyle/>
          <a:p>
            <a:pPr>
              <a:lnSpc>
                <a:spcPct val="100000"/>
              </a:lnSpc>
              <a:spcBef>
                <a:spcPts val="1200"/>
              </a:spcBef>
            </a:pPr>
            <a:r>
              <a:rPr lang="en-US" sz="2500" dirty="0"/>
              <a:t>When a job is finished, Wallace transfers total cost to finished goods inventory. Recording the finished job as shown.</a:t>
            </a:r>
            <a:endParaRPr lang="en-US" sz="2500" dirty="0">
              <a:latin typeface="Calibri" panose="020F0502020204030204" pitchFamily="34" charset="0"/>
              <a:ea typeface="Calibri" panose="020F0502020204030204" pitchFamily="34" charset="0"/>
              <a:cs typeface="Calibri" panose="020F0502020204030204" pitchFamily="34" charset="0"/>
            </a:endParaRPr>
          </a:p>
        </p:txBody>
      </p:sp>
      <p:sp>
        <p:nvSpPr>
          <p:cNvPr id="5" name="Content Placeholder 4"/>
          <p:cNvSpPr>
            <a:spLocks noGrp="1"/>
          </p:cNvSpPr>
          <p:nvPr>
            <p:ph sz="quarter" idx="18"/>
          </p:nvPr>
        </p:nvSpPr>
        <p:spPr>
          <a:xfrm>
            <a:off x="2590800" y="3045260"/>
            <a:ext cx="3352800" cy="459940"/>
          </a:xfrm>
        </p:spPr>
        <p:txBody>
          <a:bodyPr/>
          <a:lstStyle/>
          <a:p>
            <a:r>
              <a:rPr lang="en-US" dirty="0" smtClean="0"/>
              <a:t>Manufacturing Costs</a:t>
            </a:r>
            <a:endParaRPr lang="en-US" dirty="0" smtClean="0">
              <a:solidFill>
                <a:srgbClr val="000000"/>
              </a:solidFill>
            </a:endParaRPr>
          </a:p>
        </p:txBody>
      </p:sp>
      <p:graphicFrame>
        <p:nvGraphicFramePr>
          <p:cNvPr id="12" name="Content Placeholder 11" descr="Table is accessible to screenreaders"/>
          <p:cNvGraphicFramePr>
            <a:graphicFrameLocks noGrp="1"/>
          </p:cNvGraphicFramePr>
          <p:nvPr>
            <p:ph sz="quarter" idx="19"/>
            <p:extLst>
              <p:ext uri="{D42A27DB-BD31-4B8C-83A1-F6EECF244321}">
                <p14:modId xmlns:p14="http://schemas.microsoft.com/office/powerpoint/2010/main" val="198816129"/>
              </p:ext>
            </p:extLst>
          </p:nvPr>
        </p:nvGraphicFramePr>
        <p:xfrm>
          <a:off x="304800" y="3667760"/>
          <a:ext cx="8534400" cy="1971040"/>
        </p:xfrm>
        <a:graphic>
          <a:graphicData uri="http://schemas.openxmlformats.org/drawingml/2006/table">
            <a:tbl>
              <a:tblPr firstRow="1" bandRow="1">
                <a:tableStyleId>{5C22544A-7EE6-4342-B048-85BDC9FD1C3A}</a:tableStyleId>
              </a:tblPr>
              <a:tblGrid>
                <a:gridCol w="1143000">
                  <a:extLst>
                    <a:ext uri="{9D8B030D-6E8A-4147-A177-3AD203B41FA5}">
                      <a16:colId xmlns:a16="http://schemas.microsoft.com/office/drawing/2014/main" val="3123179361"/>
                    </a:ext>
                  </a:extLst>
                </a:gridCol>
                <a:gridCol w="1066800">
                  <a:extLst>
                    <a:ext uri="{9D8B030D-6E8A-4147-A177-3AD203B41FA5}">
                      <a16:colId xmlns:a16="http://schemas.microsoft.com/office/drawing/2014/main" val="140919275"/>
                    </a:ext>
                  </a:extLst>
                </a:gridCol>
                <a:gridCol w="990600">
                  <a:extLst>
                    <a:ext uri="{9D8B030D-6E8A-4147-A177-3AD203B41FA5}">
                      <a16:colId xmlns:a16="http://schemas.microsoft.com/office/drawing/2014/main" val="2856800460"/>
                    </a:ext>
                  </a:extLst>
                </a:gridCol>
                <a:gridCol w="1524000">
                  <a:extLst>
                    <a:ext uri="{9D8B030D-6E8A-4147-A177-3AD203B41FA5}">
                      <a16:colId xmlns:a16="http://schemas.microsoft.com/office/drawing/2014/main" val="1573197289"/>
                    </a:ext>
                  </a:extLst>
                </a:gridCol>
                <a:gridCol w="1143000">
                  <a:extLst>
                    <a:ext uri="{9D8B030D-6E8A-4147-A177-3AD203B41FA5}">
                      <a16:colId xmlns:a16="http://schemas.microsoft.com/office/drawing/2014/main" val="2044392442"/>
                    </a:ext>
                  </a:extLst>
                </a:gridCol>
                <a:gridCol w="1295400">
                  <a:extLst>
                    <a:ext uri="{9D8B030D-6E8A-4147-A177-3AD203B41FA5}">
                      <a16:colId xmlns:a16="http://schemas.microsoft.com/office/drawing/2014/main" val="856975959"/>
                    </a:ext>
                  </a:extLst>
                </a:gridCol>
                <a:gridCol w="1371600">
                  <a:extLst>
                    <a:ext uri="{9D8B030D-6E8A-4147-A177-3AD203B41FA5}">
                      <a16:colId xmlns:a16="http://schemas.microsoft.com/office/drawing/2014/main" val="239339535"/>
                    </a:ext>
                  </a:extLst>
                </a:gridCol>
              </a:tblGrid>
              <a:tr h="370840">
                <a:tc>
                  <a:txBody>
                    <a:bodyPr/>
                    <a:lstStyle/>
                    <a:p>
                      <a:pPr algn="l"/>
                      <a:endParaRPr lang="en-IN" sz="1600" dirty="0">
                        <a:solidFill>
                          <a:schemeClr val="tx1"/>
                        </a:solidFill>
                        <a:latin typeface="Times New Roman" panose="02020603050405020304" pitchFamily="18" charset="0"/>
                        <a:cs typeface="Times New Roman" panose="02020603050405020304" pitchFamily="18" charset="0"/>
                      </a:endParaRPr>
                    </a:p>
                  </a:txBody>
                  <a:tcPr anchor="b">
                    <a:lnB w="38100" cmpd="sng">
                      <a:noFill/>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Raw</a:t>
                      </a:r>
                      <a:r>
                        <a:rPr lang="en-IN" sz="160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Materials</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Inventory</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nchor="b">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Factory</a:t>
                      </a:r>
                      <a:r>
                        <a:rPr lang="en-IN" sz="160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Labor</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nchor="b">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Manufacturing</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Overhead</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nchor="b">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Work In</a:t>
                      </a:r>
                      <a:r>
                        <a:rPr lang="en-US" sz="1600" b="0" i="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Process</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Inventory</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nchor="b">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Finished</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Goods Inventory</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nchor="b">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Cost of</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Goods Sold</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nchor="b">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711537168"/>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Balance</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u="none" strike="noStrike" dirty="0" smtClean="0">
                          <a:solidFill>
                            <a:schemeClr val="tx1"/>
                          </a:solidFill>
                          <a:effectLst/>
                          <a:latin typeface="Times New Roman" panose="02020603050405020304" pitchFamily="18" charset="0"/>
                          <a:cs typeface="Times New Roman" panose="02020603050405020304" pitchFamily="18" charset="0"/>
                        </a:rPr>
                        <a:t>$12,000</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u="none" strike="noStrike" dirty="0" smtClean="0">
                          <a:solidFill>
                            <a:schemeClr val="tx1"/>
                          </a:solidFill>
                          <a:effectLst/>
                          <a:latin typeface="Times New Roman" panose="02020603050405020304" pitchFamily="18" charset="0"/>
                          <a:cs typeface="Times New Roman" panose="02020603050405020304" pitchFamily="18" charset="0"/>
                        </a:rPr>
                        <a:t>$0</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fontAlgn="b"/>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$1,400</a:t>
                      </a:r>
                      <a:endParaRPr lang="en-US" sz="1600" b="0" i="0" u="none" strike="noStrike" dirty="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fontAlgn="b"/>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$74,400</a:t>
                      </a:r>
                      <a:endParaRPr lang="en-US" sz="1600" b="0" i="0" u="none" strike="noStrike" dirty="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99236073"/>
                  </a:ext>
                </a:extLst>
              </a:tr>
              <a:tr h="370840">
                <a:tc>
                  <a:txBody>
                    <a:bodyPr/>
                    <a:lstStyle/>
                    <a:p>
                      <a:pPr algn="l" fontAlgn="b"/>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Job 101</a:t>
                      </a:r>
                      <a:r>
                        <a:rPr lang="en-US" sz="160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(7)</a:t>
                      </a:r>
                      <a:endParaRPr lang="en-US" sz="1600" b="0" i="0" u="none" strike="noStrike" dirty="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600" dirty="0">
                        <a:solidFill>
                          <a:schemeClr val="tx1"/>
                        </a:solidFill>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IN" sz="1600" dirty="0">
                        <a:solidFill>
                          <a:schemeClr val="tx1"/>
                        </a:solidFill>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lgn="ctr" fontAlgn="b"/>
                      <a:r>
                        <a:rPr lang="en-US" sz="1600" b="1" u="none" strike="noStrike" dirty="0" smtClean="0">
                          <a:solidFill>
                            <a:srgbClr val="990000"/>
                          </a:solidFill>
                          <a:effectLst/>
                          <a:latin typeface="Calibri" panose="020F0502020204030204" pitchFamily="34" charset="0"/>
                          <a:cs typeface="Times New Roman" panose="02020603050405020304" pitchFamily="18" charset="0"/>
                        </a:rPr>
                        <a:t>−</a:t>
                      </a:r>
                      <a:r>
                        <a:rPr lang="en-US" sz="1600" b="1" i="0" u="none" strike="noStrike" dirty="0" smtClean="0">
                          <a:solidFill>
                            <a:srgbClr val="990000"/>
                          </a:solidFill>
                          <a:effectLst/>
                          <a:latin typeface="Times New Roman" panose="02020603050405020304" pitchFamily="18" charset="0"/>
                          <a:cs typeface="Times New Roman" panose="02020603050405020304" pitchFamily="18" charset="0"/>
                        </a:rPr>
                        <a:t>39,000</a:t>
                      </a:r>
                      <a:endParaRPr lang="en-US" sz="1600" b="1" i="0" u="none" strike="noStrike" dirty="0">
                        <a:solidFill>
                          <a:srgbClr val="99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600" b="1" i="0" u="none" strike="noStrike" dirty="0" smtClean="0">
                          <a:solidFill>
                            <a:srgbClr val="990000"/>
                          </a:solidFill>
                          <a:effectLst/>
                          <a:latin typeface="Times New Roman" panose="02020603050405020304" pitchFamily="18" charset="0"/>
                          <a:cs typeface="Times New Roman" panose="02020603050405020304" pitchFamily="18" charset="0"/>
                        </a:rPr>
                        <a:t>+$39,000</a:t>
                      </a:r>
                      <a:endParaRPr lang="en-US" sz="1600" b="1" i="0" u="none" strike="noStrike" dirty="0">
                        <a:solidFill>
                          <a:srgbClr val="99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40754863"/>
                  </a:ext>
                </a:extLst>
              </a:tr>
              <a:tr h="4064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Balance</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u="none" strike="noStrike" dirty="0" smtClean="0">
                          <a:solidFill>
                            <a:schemeClr val="tx1"/>
                          </a:solidFill>
                          <a:effectLst/>
                          <a:latin typeface="Times New Roman" panose="02020603050405020304" pitchFamily="18" charset="0"/>
                          <a:cs typeface="Times New Roman" panose="02020603050405020304" pitchFamily="18" charset="0"/>
                        </a:rPr>
                        <a:t>$12,000</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u="none" strike="noStrike" dirty="0" smtClean="0">
                          <a:solidFill>
                            <a:schemeClr val="tx1"/>
                          </a:solidFill>
                          <a:effectLst/>
                          <a:latin typeface="Times New Roman" panose="02020603050405020304" pitchFamily="18" charset="0"/>
                          <a:cs typeface="Times New Roman" panose="02020603050405020304" pitchFamily="18" charset="0"/>
                        </a:rPr>
                        <a:t>$0</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u="none" strike="noStrike" dirty="0" smtClean="0">
                          <a:solidFill>
                            <a:schemeClr val="tx1"/>
                          </a:solidFill>
                          <a:effectLst/>
                          <a:latin typeface="Times New Roman" panose="02020603050405020304" pitchFamily="18" charset="0"/>
                          <a:cs typeface="Times New Roman" panose="02020603050405020304" pitchFamily="18" charset="0"/>
                        </a:rPr>
                        <a:t>$  1,400</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$39,000</a:t>
                      </a:r>
                      <a:endParaRPr lang="en-US" sz="1600" b="0" i="0" u="none" strike="noStrike" dirty="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$39,000</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4307631"/>
                  </a:ext>
                </a:extLst>
              </a:tr>
            </a:tbl>
          </a:graphicData>
        </a:graphic>
      </p:graphicFrame>
      <p:sp>
        <p:nvSpPr>
          <p:cNvPr id="9"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a:t>
            </a:r>
            <a:r>
              <a:rPr lang="en-IN" sz="1200" dirty="0"/>
              <a:t>4</a:t>
            </a:r>
          </a:p>
        </p:txBody>
      </p:sp>
      <p:sp>
        <p:nvSpPr>
          <p:cNvPr id="10" name="Slide Number Placeholder 9"/>
          <p:cNvSpPr>
            <a:spLocks noGrp="1"/>
          </p:cNvSpPr>
          <p:nvPr>
            <p:ph type="sldNum" sz="quarter" idx="10"/>
          </p:nvPr>
        </p:nvSpPr>
        <p:spPr/>
        <p:txBody>
          <a:bodyPr/>
          <a:lstStyle/>
          <a:p>
            <a:fld id="{67B19427-F580-D146-B60E-4CADEE75497F}" type="slidenum">
              <a:rPr lang="en-US" smtClean="0"/>
              <a:pPr/>
              <a:t>43</a:t>
            </a:fld>
            <a:endParaRPr lang="en-US" dirty="0"/>
          </a:p>
        </p:txBody>
      </p:sp>
      <p:sp>
        <p:nvSpPr>
          <p:cNvPr id="11" name="Footer Placeholder 10"/>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418956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7239000" cy="1142998"/>
          </a:xfrm>
        </p:spPr>
        <p:txBody>
          <a:bodyPr>
            <a:normAutofit fontScale="90000"/>
          </a:bodyPr>
          <a:lstStyle/>
          <a:p>
            <a:r>
              <a:rPr lang="en-US" sz="4400" dirty="0"/>
              <a:t>Assigning Costs to Finished </a:t>
            </a:r>
            <a:r>
              <a:rPr lang="en-US" sz="4400" dirty="0" smtClean="0"/>
              <a:t>Goods </a:t>
            </a:r>
            <a:r>
              <a:rPr lang="en-US" sz="2700" b="0" dirty="0" smtClean="0"/>
              <a:t>(3 of 3)</a:t>
            </a:r>
            <a:endParaRPr lang="en-IN" sz="2700" b="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6"/>
          </p:nvPr>
        </p:nvSpPr>
        <p:spPr>
          <a:xfrm>
            <a:off x="308162" y="1904999"/>
            <a:ext cx="8534400" cy="838201"/>
          </a:xfrm>
        </p:spPr>
        <p:txBody>
          <a:bodyPr/>
          <a:lstStyle/>
          <a:p>
            <a:pPr>
              <a:lnSpc>
                <a:spcPct val="100000"/>
              </a:lnSpc>
              <a:spcBef>
                <a:spcPts val="1200"/>
              </a:spcBef>
            </a:pPr>
            <a:r>
              <a:rPr lang="en-US" sz="2500" dirty="0"/>
              <a:t>When a job is finished, Wallace transfers total cost to finished goods inventory. Recording the finished job as shown.</a:t>
            </a:r>
            <a:endParaRPr lang="en-US" sz="2500" dirty="0">
              <a:latin typeface="Calibri" panose="020F0502020204030204" pitchFamily="34" charset="0"/>
              <a:ea typeface="Calibri" panose="020F0502020204030204" pitchFamily="34" charset="0"/>
              <a:cs typeface="Calibri" panose="020F0502020204030204" pitchFamily="34" charset="0"/>
            </a:endParaRPr>
          </a:p>
        </p:txBody>
      </p:sp>
      <p:sp>
        <p:nvSpPr>
          <p:cNvPr id="5" name="Content Placeholder 4"/>
          <p:cNvSpPr>
            <a:spLocks noGrp="1"/>
          </p:cNvSpPr>
          <p:nvPr>
            <p:ph sz="quarter" idx="18"/>
          </p:nvPr>
        </p:nvSpPr>
        <p:spPr>
          <a:xfrm>
            <a:off x="2819400" y="3048000"/>
            <a:ext cx="3276600" cy="459940"/>
          </a:xfrm>
        </p:spPr>
        <p:txBody>
          <a:bodyPr/>
          <a:lstStyle/>
          <a:p>
            <a:r>
              <a:rPr lang="en-US" dirty="0" smtClean="0"/>
              <a:t>Manufacturing Costs</a:t>
            </a:r>
            <a:endParaRPr lang="en-US" dirty="0" smtClean="0">
              <a:solidFill>
                <a:srgbClr val="000000"/>
              </a:solidFill>
            </a:endParaRPr>
          </a:p>
        </p:txBody>
      </p:sp>
      <p:graphicFrame>
        <p:nvGraphicFramePr>
          <p:cNvPr id="12" name="Content Placeholder 11" descr="Table is accessible to screenreaders"/>
          <p:cNvGraphicFramePr>
            <a:graphicFrameLocks noGrp="1"/>
          </p:cNvGraphicFramePr>
          <p:nvPr>
            <p:ph sz="quarter" idx="19"/>
            <p:extLst>
              <p:ext uri="{D42A27DB-BD31-4B8C-83A1-F6EECF244321}">
                <p14:modId xmlns:p14="http://schemas.microsoft.com/office/powerpoint/2010/main" val="1398709095"/>
              </p:ext>
            </p:extLst>
          </p:nvPr>
        </p:nvGraphicFramePr>
        <p:xfrm>
          <a:off x="304800" y="3667760"/>
          <a:ext cx="8534400" cy="2179320"/>
        </p:xfrm>
        <a:graphic>
          <a:graphicData uri="http://schemas.openxmlformats.org/drawingml/2006/table">
            <a:tbl>
              <a:tblPr firstRow="1" bandRow="1">
                <a:tableStyleId>{5C22544A-7EE6-4342-B048-85BDC9FD1C3A}</a:tableStyleId>
              </a:tblPr>
              <a:tblGrid>
                <a:gridCol w="1143000">
                  <a:extLst>
                    <a:ext uri="{9D8B030D-6E8A-4147-A177-3AD203B41FA5}">
                      <a16:colId xmlns:a16="http://schemas.microsoft.com/office/drawing/2014/main" val="3123179361"/>
                    </a:ext>
                  </a:extLst>
                </a:gridCol>
                <a:gridCol w="1066800">
                  <a:extLst>
                    <a:ext uri="{9D8B030D-6E8A-4147-A177-3AD203B41FA5}">
                      <a16:colId xmlns:a16="http://schemas.microsoft.com/office/drawing/2014/main" val="140919275"/>
                    </a:ext>
                  </a:extLst>
                </a:gridCol>
                <a:gridCol w="990600">
                  <a:extLst>
                    <a:ext uri="{9D8B030D-6E8A-4147-A177-3AD203B41FA5}">
                      <a16:colId xmlns:a16="http://schemas.microsoft.com/office/drawing/2014/main" val="2856800460"/>
                    </a:ext>
                  </a:extLst>
                </a:gridCol>
                <a:gridCol w="1524000">
                  <a:extLst>
                    <a:ext uri="{9D8B030D-6E8A-4147-A177-3AD203B41FA5}">
                      <a16:colId xmlns:a16="http://schemas.microsoft.com/office/drawing/2014/main" val="1573197289"/>
                    </a:ext>
                  </a:extLst>
                </a:gridCol>
                <a:gridCol w="1143000">
                  <a:extLst>
                    <a:ext uri="{9D8B030D-6E8A-4147-A177-3AD203B41FA5}">
                      <a16:colId xmlns:a16="http://schemas.microsoft.com/office/drawing/2014/main" val="2044392442"/>
                    </a:ext>
                  </a:extLst>
                </a:gridCol>
                <a:gridCol w="1295400">
                  <a:extLst>
                    <a:ext uri="{9D8B030D-6E8A-4147-A177-3AD203B41FA5}">
                      <a16:colId xmlns:a16="http://schemas.microsoft.com/office/drawing/2014/main" val="856975959"/>
                    </a:ext>
                  </a:extLst>
                </a:gridCol>
                <a:gridCol w="1371600">
                  <a:extLst>
                    <a:ext uri="{9D8B030D-6E8A-4147-A177-3AD203B41FA5}">
                      <a16:colId xmlns:a16="http://schemas.microsoft.com/office/drawing/2014/main" val="239339535"/>
                    </a:ext>
                  </a:extLst>
                </a:gridCol>
              </a:tblGrid>
              <a:tr h="370840">
                <a:tc>
                  <a:txBody>
                    <a:bodyPr/>
                    <a:lstStyle/>
                    <a:p>
                      <a:pPr algn="l"/>
                      <a:endParaRPr lang="en-IN" sz="1600" dirty="0">
                        <a:solidFill>
                          <a:schemeClr val="tx1"/>
                        </a:solidFill>
                        <a:latin typeface="Times New Roman" panose="02020603050405020304" pitchFamily="18" charset="0"/>
                        <a:cs typeface="Times New Roman" panose="02020603050405020304" pitchFamily="18" charset="0"/>
                      </a:endParaRPr>
                    </a:p>
                  </a:txBody>
                  <a:tcPr anchor="b">
                    <a:lnR w="12700" cmpd="sng">
                      <a:noFill/>
                    </a:lnR>
                    <a:lnB w="38100" cmpd="sng">
                      <a:noFill/>
                    </a:lnB>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Raw</a:t>
                      </a:r>
                      <a:r>
                        <a:rPr lang="en-IN" sz="160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Materials</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Inventory</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Factory</a:t>
                      </a:r>
                      <a:r>
                        <a:rPr lang="en-IN" sz="160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Labor</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Manufacturing</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Overhead</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Work In</a:t>
                      </a:r>
                      <a:r>
                        <a:rPr lang="en-US" sz="1600" b="0" i="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Process</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Inventory</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Finished</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Goods Inventory</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Cost of</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Goods Sold</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11537168"/>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Balance</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u="none" strike="noStrike" dirty="0" smtClean="0">
                          <a:solidFill>
                            <a:schemeClr val="tx1"/>
                          </a:solidFill>
                          <a:effectLst/>
                          <a:latin typeface="Times New Roman" panose="02020603050405020304" pitchFamily="18" charset="0"/>
                          <a:cs typeface="Times New Roman" panose="02020603050405020304" pitchFamily="18" charset="0"/>
                        </a:rPr>
                        <a:t>$12,000</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u="none" strike="noStrike" dirty="0" smtClean="0">
                          <a:solidFill>
                            <a:schemeClr val="tx1"/>
                          </a:solidFill>
                          <a:effectLst/>
                          <a:latin typeface="Times New Roman" panose="02020603050405020304" pitchFamily="18" charset="0"/>
                          <a:cs typeface="Times New Roman" panose="02020603050405020304" pitchFamily="18" charset="0"/>
                        </a:rPr>
                        <a:t>$0</a:t>
                      </a: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fontAlgn="b"/>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$1,400</a:t>
                      </a:r>
                      <a:endParaRPr lang="en-US" sz="1600" b="0" i="0" u="none" strike="noStrike" dirty="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fontAlgn="b"/>
                      <a:r>
                        <a:rPr lang="en-US" sz="1600" u="none" strike="noStrike" dirty="0" smtClean="0">
                          <a:effectLst/>
                          <a:latin typeface="Times New Roman" panose="02020603050405020304" pitchFamily="18" charset="0"/>
                          <a:cs typeface="Times New Roman" panose="02020603050405020304" pitchFamily="18" charset="0"/>
                        </a:rPr>
                        <a:t>$35,400</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effectLst/>
                          <a:latin typeface="Times New Roman" panose="02020603050405020304" pitchFamily="18" charset="0"/>
                          <a:cs typeface="Times New Roman" panose="02020603050405020304" pitchFamily="18" charset="0"/>
                        </a:rPr>
                        <a:t>$39,000</a:t>
                      </a:r>
                      <a:endParaRPr lang="en-US" sz="16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99236073"/>
                  </a:ext>
                </a:extLst>
              </a:tr>
              <a:tr h="370840">
                <a:tc>
                  <a:txBody>
                    <a:bodyPr/>
                    <a:lstStyle/>
                    <a:p>
                      <a:pPr algn="l" fontAlgn="b"/>
                      <a:r>
                        <a:rPr lang="en-US" sz="1600" u="none" strike="noStrike" dirty="0" smtClean="0">
                          <a:effectLst/>
                          <a:latin typeface="Times New Roman" panose="02020603050405020304" pitchFamily="18" charset="0"/>
                          <a:cs typeface="Times New Roman" panose="02020603050405020304" pitchFamily="18" charset="0"/>
                        </a:rPr>
                        <a:t>Sale Job 101 (8)</a:t>
                      </a:r>
                      <a:endParaRPr lang="en-US" sz="1600" b="0" i="0" u="none" strike="noStrike" dirty="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algn="ctr"/>
                      <a:endParaRPr lang="en-IN" sz="1600" dirty="0">
                        <a:solidFill>
                          <a:schemeClr val="tx1"/>
                        </a:solidFill>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endParaRPr lang="en-IN" sz="1600" dirty="0">
                        <a:solidFill>
                          <a:schemeClr val="tx1"/>
                        </a:solidFill>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600" b="1"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endParaRPr lang="en-US" sz="1600" b="1" i="0" u="none" strike="noStrike" dirty="0">
                        <a:solidFill>
                          <a:srgbClr val="99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600" b="1" u="none" strike="noStrike" dirty="0" smtClean="0">
                          <a:solidFill>
                            <a:srgbClr val="990000"/>
                          </a:solidFill>
                          <a:effectLst/>
                          <a:latin typeface="Calibri" panose="020F0502020204030204" pitchFamily="34" charset="0"/>
                          <a:cs typeface="Times New Roman" panose="02020603050405020304" pitchFamily="18" charset="0"/>
                        </a:rPr>
                        <a:t>−</a:t>
                      </a:r>
                      <a:r>
                        <a:rPr lang="en-US" sz="1600" b="1" i="0" u="none" strike="noStrike" dirty="0" smtClean="0">
                          <a:solidFill>
                            <a:srgbClr val="990000"/>
                          </a:solidFill>
                          <a:effectLst/>
                          <a:latin typeface="Times New Roman" panose="02020603050405020304" pitchFamily="18" charset="0"/>
                          <a:cs typeface="Times New Roman" panose="02020603050405020304" pitchFamily="18" charset="0"/>
                        </a:rPr>
                        <a:t>39,000</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i="0" u="none" strike="noStrike" dirty="0" smtClean="0">
                          <a:solidFill>
                            <a:srgbClr val="990000"/>
                          </a:solidFill>
                          <a:effectLst/>
                          <a:latin typeface="Times New Roman" panose="02020603050405020304" pitchFamily="18" charset="0"/>
                          <a:cs typeface="Times New Roman" panose="02020603050405020304" pitchFamily="18" charset="0"/>
                        </a:rPr>
                        <a:t>+$39,000</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340754863"/>
                  </a:ext>
                </a:extLst>
              </a:tr>
              <a:tr h="4064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Balance</a:t>
                      </a:r>
                      <a:endParaRPr lang="en-US" sz="16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u="none" strike="noStrike" dirty="0" smtClean="0">
                          <a:solidFill>
                            <a:schemeClr val="tx1"/>
                          </a:solidFill>
                          <a:effectLst/>
                          <a:latin typeface="Times New Roman" panose="02020603050405020304" pitchFamily="18" charset="0"/>
                          <a:cs typeface="Times New Roman" panose="02020603050405020304" pitchFamily="18" charset="0"/>
                        </a:rPr>
                        <a:t>$12,000</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u="none" strike="noStrike" dirty="0" smtClean="0">
                          <a:solidFill>
                            <a:schemeClr val="tx1"/>
                          </a:solidFill>
                          <a:effectLst/>
                          <a:latin typeface="Times New Roman" panose="02020603050405020304" pitchFamily="18" charset="0"/>
                          <a:cs typeface="Times New Roman" panose="02020603050405020304" pitchFamily="18" charset="0"/>
                        </a:rPr>
                        <a:t>$0</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0" i="0" u="none" strike="noStrike" dirty="0" smtClean="0">
                          <a:solidFill>
                            <a:schemeClr val="tx1"/>
                          </a:solidFill>
                          <a:effectLst/>
                          <a:latin typeface="Times New Roman" panose="02020603050405020304" pitchFamily="18" charset="0"/>
                          <a:cs typeface="Times New Roman" panose="02020603050405020304" pitchFamily="18" charset="0"/>
                        </a:rPr>
                        <a:t>$  1,400</a:t>
                      </a: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en-US" sz="1600" u="none" strike="noStrike" dirty="0" smtClean="0">
                          <a:solidFill>
                            <a:schemeClr val="tx1"/>
                          </a:solidFill>
                          <a:effectLst/>
                          <a:latin typeface="Times New Roman" panose="02020603050405020304" pitchFamily="18" charset="0"/>
                          <a:cs typeface="Times New Roman" panose="02020603050405020304" pitchFamily="18" charset="0"/>
                        </a:rPr>
                        <a:t>$35,400</a:t>
                      </a:r>
                      <a:endParaRPr lang="en-US" sz="1600" b="0" i="0" u="none" strike="noStrike" dirty="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effectLst/>
                          <a:latin typeface="Times New Roman" panose="02020603050405020304" pitchFamily="18" charset="0"/>
                          <a:cs typeface="Times New Roman" panose="02020603050405020304" pitchFamily="18" charset="0"/>
                        </a:rPr>
                        <a:t>         $0</a:t>
                      </a:r>
                      <a:endParaRPr lang="en-US" sz="16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u="none" strike="noStrike" dirty="0" smtClean="0">
                          <a:effectLst/>
                          <a:latin typeface="Times New Roman" panose="02020603050405020304" pitchFamily="18" charset="0"/>
                          <a:cs typeface="Times New Roman" panose="02020603050405020304" pitchFamily="18" charset="0"/>
                        </a:rPr>
                        <a:t>$39,000</a:t>
                      </a:r>
                      <a:endParaRPr lang="en-US" sz="16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4307631"/>
                  </a:ext>
                </a:extLst>
              </a:tr>
            </a:tbl>
          </a:graphicData>
        </a:graphic>
      </p:graphicFrame>
      <p:sp>
        <p:nvSpPr>
          <p:cNvPr id="9"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a:t>
            </a:r>
            <a:r>
              <a:rPr lang="en-IN" sz="1200" dirty="0"/>
              <a:t>4</a:t>
            </a:r>
          </a:p>
        </p:txBody>
      </p:sp>
      <p:sp>
        <p:nvSpPr>
          <p:cNvPr id="10" name="Slide Number Placeholder 9"/>
          <p:cNvSpPr>
            <a:spLocks noGrp="1"/>
          </p:cNvSpPr>
          <p:nvPr>
            <p:ph type="sldNum" sz="quarter" idx="10"/>
          </p:nvPr>
        </p:nvSpPr>
        <p:spPr/>
        <p:txBody>
          <a:bodyPr/>
          <a:lstStyle/>
          <a:p>
            <a:fld id="{67B19427-F580-D146-B60E-4CADEE75497F}" type="slidenum">
              <a:rPr lang="en-US" smtClean="0"/>
              <a:pPr/>
              <a:t>44</a:t>
            </a:fld>
            <a:endParaRPr lang="en-US" dirty="0"/>
          </a:p>
        </p:txBody>
      </p:sp>
      <p:sp>
        <p:nvSpPr>
          <p:cNvPr id="11" name="Footer Placeholder 10"/>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2140633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609600"/>
            <a:ext cx="8534400" cy="699896"/>
          </a:xfrm>
        </p:spPr>
        <p:txBody>
          <a:bodyPr/>
          <a:lstStyle/>
          <a:p>
            <a:r>
              <a:rPr lang="en-US" dirty="0"/>
              <a:t>Flow of </a:t>
            </a:r>
            <a:r>
              <a:rPr lang="en-US" dirty="0" smtClean="0"/>
              <a:t>Documents </a:t>
            </a:r>
            <a:r>
              <a:rPr lang="en-US" sz="2400" b="0" dirty="0" smtClean="0"/>
              <a:t>(1 of 3)</a:t>
            </a:r>
            <a:endParaRPr lang="en-IN" sz="2400" b="0"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sz="quarter" idx="18"/>
          </p:nvPr>
        </p:nvSpPr>
        <p:spPr>
          <a:xfrm>
            <a:off x="304800" y="1958809"/>
            <a:ext cx="3048000" cy="488950"/>
          </a:xfrm>
        </p:spPr>
        <p:txBody>
          <a:bodyPr/>
          <a:lstStyle/>
          <a:p>
            <a:r>
              <a:rPr lang="en-US" b="1" dirty="0">
                <a:latin typeface="Times New Roman" panose="02020603050405020304" pitchFamily="18" charset="0"/>
                <a:cs typeface="Times New Roman" panose="02020603050405020304" pitchFamily="18" charset="0"/>
              </a:rPr>
              <a:t>Source </a:t>
            </a:r>
            <a:r>
              <a:rPr lang="en-US" b="1" dirty="0" smtClean="0">
                <a:latin typeface="Times New Roman" panose="02020603050405020304" pitchFamily="18" charset="0"/>
                <a:cs typeface="Times New Roman" panose="02020603050405020304" pitchFamily="18" charset="0"/>
              </a:rPr>
              <a:t>Documents</a:t>
            </a:r>
            <a:endParaRPr lang="en-US" b="1" dirty="0">
              <a:latin typeface="Times New Roman" panose="02020603050405020304" pitchFamily="18" charset="0"/>
              <a:cs typeface="Times New Roman" panose="02020603050405020304" pitchFamily="18" charset="0"/>
            </a:endParaRPr>
          </a:p>
        </p:txBody>
      </p:sp>
      <p:pic>
        <p:nvPicPr>
          <p:cNvPr id="8" name="Content Placeholder 7" descr=" A diagram displays the flow of documents in a job order cost system. Material requisition slips; labor time tickets; and predetermined overhead rate lead to the creation of job cost sheet. &#10;"/>
          <p:cNvPicPr>
            <a:picLocks noGrp="1" noChangeAspect="1"/>
          </p:cNvPicPr>
          <p:nvPr>
            <p:ph sz="quarter" idx="17"/>
          </p:nvPr>
        </p:nvPicPr>
        <p:blipFill>
          <a:blip r:embed="rId2">
            <a:extLst>
              <a:ext uri="{28A0092B-C50C-407E-A947-70E740481C1C}">
                <a14:useLocalDpi xmlns:a14="http://schemas.microsoft.com/office/drawing/2010/main" val="0"/>
              </a:ext>
            </a:extLst>
          </a:blip>
          <a:stretch>
            <a:fillRect/>
          </a:stretch>
        </p:blipFill>
        <p:spPr>
          <a:xfrm>
            <a:off x="304800" y="2944671"/>
            <a:ext cx="3793397" cy="2239035"/>
          </a:xfrm>
        </p:spPr>
      </p:pic>
      <p:sp>
        <p:nvSpPr>
          <p:cNvPr id="3" name="Content Placeholder 2"/>
          <p:cNvSpPr>
            <a:spLocks noGrp="1"/>
          </p:cNvSpPr>
          <p:nvPr>
            <p:ph sz="quarter" idx="16"/>
          </p:nvPr>
        </p:nvSpPr>
        <p:spPr>
          <a:xfrm>
            <a:off x="4572000" y="1708151"/>
            <a:ext cx="4114800" cy="1371600"/>
          </a:xfrm>
        </p:spPr>
        <p:txBody>
          <a:bodyPr/>
          <a:lstStyle/>
          <a:p>
            <a:r>
              <a:rPr lang="en-US" sz="2400" dirty="0"/>
              <a:t>Job cost sheet summarizes the cost of jobs completed and not completed at the end of the accounting period. </a:t>
            </a:r>
          </a:p>
        </p:txBody>
      </p:sp>
      <p:sp>
        <p:nvSpPr>
          <p:cNvPr id="7" name="Content Placeholder 6"/>
          <p:cNvSpPr>
            <a:spLocks noGrp="1"/>
          </p:cNvSpPr>
          <p:nvPr>
            <p:ph sz="quarter" idx="19"/>
          </p:nvPr>
        </p:nvSpPr>
        <p:spPr>
          <a:xfrm>
            <a:off x="4495800" y="5130633"/>
            <a:ext cx="4267200" cy="775034"/>
          </a:xfrm>
        </p:spPr>
        <p:txBody>
          <a:bodyPr/>
          <a:lstStyle/>
          <a:p>
            <a:r>
              <a:rPr lang="en-US" sz="2400" dirty="0"/>
              <a:t>Jobs completed are transferred to finished goods to await sale</a:t>
            </a:r>
            <a:r>
              <a:rPr lang="en-US" sz="2400" dirty="0" smtClean="0"/>
              <a:t>.</a:t>
            </a:r>
            <a:endParaRPr lang="en-US" sz="2400" dirty="0"/>
          </a:p>
        </p:txBody>
      </p:sp>
      <p:sp>
        <p:nvSpPr>
          <p:cNvPr id="10"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a:t>
            </a:r>
            <a:r>
              <a:rPr lang="en-IN" sz="1200" dirty="0"/>
              <a:t>4</a:t>
            </a:r>
          </a:p>
        </p:txBody>
      </p:sp>
      <p:sp>
        <p:nvSpPr>
          <p:cNvPr id="4" name="Slide Number Placeholder 3"/>
          <p:cNvSpPr>
            <a:spLocks noGrp="1"/>
          </p:cNvSpPr>
          <p:nvPr>
            <p:ph type="sldNum" sz="quarter" idx="10"/>
          </p:nvPr>
        </p:nvSpPr>
        <p:spPr/>
        <p:txBody>
          <a:bodyPr/>
          <a:lstStyle/>
          <a:p>
            <a:fld id="{67B19427-F580-D146-B60E-4CADEE75497F}" type="slidenum">
              <a:rPr lang="en-US" smtClean="0">
                <a:latin typeface="Times New Roman" panose="02020603050405020304" pitchFamily="18" charset="0"/>
                <a:cs typeface="Times New Roman" panose="02020603050405020304" pitchFamily="18" charset="0"/>
              </a:rPr>
              <a:pPr/>
              <a:t>45</a:t>
            </a:fld>
            <a:endParaRPr lang="en-US" dirty="0">
              <a:latin typeface="Times New Roman" panose="02020603050405020304" pitchFamily="18" charset="0"/>
              <a:cs typeface="Times New Roman" panose="02020603050405020304" pitchFamily="18" charset="0"/>
            </a:endParaRPr>
          </a:p>
        </p:txBody>
      </p:sp>
      <p:sp>
        <p:nvSpPr>
          <p:cNvPr id="5" name="Footer Placeholder 4"/>
          <p:cNvSpPr>
            <a:spLocks noGrp="1"/>
          </p:cNvSpPr>
          <p:nvPr>
            <p:ph type="ftr" sz="quarter" idx="11"/>
          </p:nvPr>
        </p:nvSpPr>
        <p:spPr/>
        <p:txBody>
          <a:bodyPr/>
          <a:lstStyle/>
          <a:p>
            <a:r>
              <a:rPr lang="en-IN" smtClean="0">
                <a:latin typeface="Times New Roman" panose="02020603050405020304" pitchFamily="18" charset="0"/>
                <a:cs typeface="Times New Roman" panose="02020603050405020304" pitchFamily="18" charset="0"/>
              </a:rPr>
              <a:t>Copyright ©2018 John Wiley &amp; Sons, Inc.</a:t>
            </a:r>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8989133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521854"/>
            <a:ext cx="8534400" cy="533399"/>
          </a:xfrm>
        </p:spPr>
        <p:txBody>
          <a:bodyPr>
            <a:normAutofit fontScale="90000"/>
          </a:bodyPr>
          <a:lstStyle/>
          <a:p>
            <a:r>
              <a:rPr lang="en-US" dirty="0"/>
              <a:t>Flow of Documents </a:t>
            </a:r>
            <a:r>
              <a:rPr lang="en-US" sz="2700" b="0" dirty="0" smtClean="0"/>
              <a:t>(2 </a:t>
            </a:r>
            <a:r>
              <a:rPr lang="en-US" sz="2700" b="0" dirty="0"/>
              <a:t>of </a:t>
            </a:r>
            <a:r>
              <a:rPr lang="en-US" sz="2700" b="0" dirty="0" smtClean="0"/>
              <a:t>3)</a:t>
            </a:r>
            <a:endParaRPr lang="en-IN" sz="2700" dirty="0"/>
          </a:p>
        </p:txBody>
      </p:sp>
      <p:sp>
        <p:nvSpPr>
          <p:cNvPr id="8" name="Content Placeholder 7"/>
          <p:cNvSpPr>
            <a:spLocks noGrp="1"/>
          </p:cNvSpPr>
          <p:nvPr>
            <p:ph sz="quarter" idx="21"/>
          </p:nvPr>
        </p:nvSpPr>
        <p:spPr>
          <a:xfrm>
            <a:off x="990600" y="1132261"/>
            <a:ext cx="2438400" cy="334011"/>
          </a:xfrm>
        </p:spPr>
        <p:txBody>
          <a:bodyPr/>
          <a:lstStyle/>
          <a:p>
            <a:r>
              <a:rPr lang="en-US" sz="1800" dirty="0" smtClean="0"/>
              <a:t>Manufacturing Costs</a:t>
            </a:r>
            <a:endParaRPr lang="en-US" sz="1800" dirty="0">
              <a:solidFill>
                <a:srgbClr val="000000"/>
              </a:solidFill>
            </a:endParaRPr>
          </a:p>
        </p:txBody>
      </p:sp>
      <p:graphicFrame>
        <p:nvGraphicFramePr>
          <p:cNvPr id="12" name="Content Placeholder 11" descr="Table is accessible to screenreaders"/>
          <p:cNvGraphicFramePr>
            <a:graphicFrameLocks noGrp="1"/>
          </p:cNvGraphicFramePr>
          <p:nvPr>
            <p:ph sz="quarter" idx="16"/>
            <p:extLst>
              <p:ext uri="{D42A27DB-BD31-4B8C-83A1-F6EECF244321}">
                <p14:modId xmlns:p14="http://schemas.microsoft.com/office/powerpoint/2010/main" val="3998412579"/>
              </p:ext>
            </p:extLst>
          </p:nvPr>
        </p:nvGraphicFramePr>
        <p:xfrm>
          <a:off x="342900" y="1569720"/>
          <a:ext cx="8648700" cy="4678680"/>
        </p:xfrm>
        <a:graphic>
          <a:graphicData uri="http://schemas.openxmlformats.org/drawingml/2006/table">
            <a:tbl>
              <a:tblPr firstRow="1" bandRow="1">
                <a:tableStyleId>{5C22544A-7EE6-4342-B048-85BDC9FD1C3A}</a:tableStyleId>
              </a:tblPr>
              <a:tblGrid>
                <a:gridCol w="723900">
                  <a:extLst>
                    <a:ext uri="{9D8B030D-6E8A-4147-A177-3AD203B41FA5}">
                      <a16:colId xmlns:a16="http://schemas.microsoft.com/office/drawing/2014/main" val="1505116917"/>
                    </a:ext>
                  </a:extLst>
                </a:gridCol>
                <a:gridCol w="1219200">
                  <a:extLst>
                    <a:ext uri="{9D8B030D-6E8A-4147-A177-3AD203B41FA5}">
                      <a16:colId xmlns:a16="http://schemas.microsoft.com/office/drawing/2014/main" val="1249725920"/>
                    </a:ext>
                  </a:extLst>
                </a:gridCol>
                <a:gridCol w="1295400">
                  <a:extLst>
                    <a:ext uri="{9D8B030D-6E8A-4147-A177-3AD203B41FA5}">
                      <a16:colId xmlns:a16="http://schemas.microsoft.com/office/drawing/2014/main" val="3727928073"/>
                    </a:ext>
                  </a:extLst>
                </a:gridCol>
                <a:gridCol w="914400">
                  <a:extLst>
                    <a:ext uri="{9D8B030D-6E8A-4147-A177-3AD203B41FA5}">
                      <a16:colId xmlns:a16="http://schemas.microsoft.com/office/drawing/2014/main" val="558134712"/>
                    </a:ext>
                  </a:extLst>
                </a:gridCol>
                <a:gridCol w="1371600">
                  <a:extLst>
                    <a:ext uri="{9D8B030D-6E8A-4147-A177-3AD203B41FA5}">
                      <a16:colId xmlns:a16="http://schemas.microsoft.com/office/drawing/2014/main" val="3610125197"/>
                    </a:ext>
                  </a:extLst>
                </a:gridCol>
                <a:gridCol w="1219200">
                  <a:extLst>
                    <a:ext uri="{9D8B030D-6E8A-4147-A177-3AD203B41FA5}">
                      <a16:colId xmlns:a16="http://schemas.microsoft.com/office/drawing/2014/main" val="3696033386"/>
                    </a:ext>
                  </a:extLst>
                </a:gridCol>
                <a:gridCol w="1905000">
                  <a:extLst>
                    <a:ext uri="{9D8B030D-6E8A-4147-A177-3AD203B41FA5}">
                      <a16:colId xmlns:a16="http://schemas.microsoft.com/office/drawing/2014/main" val="220642529"/>
                    </a:ext>
                  </a:extLst>
                </a:gridCol>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solidFill>
                            <a:schemeClr val="tx1"/>
                          </a:solidFill>
                          <a:effectLst/>
                          <a:latin typeface="Times New Roman" panose="02020603050405020304" pitchFamily="18" charset="0"/>
                          <a:cs typeface="Times New Roman" panose="02020603050405020304" pitchFamily="18" charset="0"/>
                        </a:rPr>
                        <a:t>Raw</a:t>
                      </a:r>
                      <a:r>
                        <a:rPr lang="en-IN" sz="120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200" u="none" strike="noStrike" dirty="0" smtClean="0">
                          <a:solidFill>
                            <a:schemeClr val="tx1"/>
                          </a:solidFill>
                          <a:effectLst/>
                          <a:latin typeface="Times New Roman" panose="02020603050405020304" pitchFamily="18" charset="0"/>
                          <a:cs typeface="Times New Roman" panose="02020603050405020304" pitchFamily="18" charset="0"/>
                        </a:rPr>
                        <a:t>Materials</a:t>
                      </a:r>
                      <a:endParaRPr lang="en-US" sz="1200" b="0" i="0" u="none" strike="noStrike" dirty="0" smtClean="0">
                        <a:solidFill>
                          <a:schemeClr val="tx1"/>
                        </a:solidFill>
                        <a:effectLst/>
                        <a:latin typeface="Times New Roman" panose="02020603050405020304" pitchFamily="18"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solidFill>
                            <a:schemeClr val="tx1"/>
                          </a:solidFill>
                          <a:effectLst/>
                          <a:latin typeface="Times New Roman" panose="02020603050405020304" pitchFamily="18" charset="0"/>
                          <a:cs typeface="Times New Roman" panose="02020603050405020304" pitchFamily="18" charset="0"/>
                        </a:rPr>
                        <a:t>Inventory</a:t>
                      </a:r>
                      <a:endParaRPr lang="en-US" sz="12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US" sz="1200" u="none" strike="noStrike" dirty="0" smtClean="0">
                          <a:solidFill>
                            <a:schemeClr val="tx1"/>
                          </a:solidFill>
                          <a:effectLst/>
                          <a:latin typeface="Times New Roman" panose="02020603050405020304" pitchFamily="18" charset="0"/>
                          <a:cs typeface="Times New Roman" panose="02020603050405020304" pitchFamily="18" charset="0"/>
                        </a:rPr>
                        <a:t>Factory Labor</a:t>
                      </a:r>
                      <a:endParaRPr lang="en-US" sz="12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marL="3059" marR="3059" marT="3059" marB="0"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solidFill>
                            <a:schemeClr val="tx1"/>
                          </a:solidFill>
                          <a:effectLst/>
                          <a:latin typeface="Times New Roman" panose="02020603050405020304" pitchFamily="18" charset="0"/>
                          <a:cs typeface="Times New Roman" panose="02020603050405020304" pitchFamily="18" charset="0"/>
                        </a:rPr>
                        <a:t>Manuf.</a:t>
                      </a:r>
                      <a:endParaRPr lang="en-US" sz="1200" b="0" i="0" u="none" strike="noStrike" dirty="0" smtClean="0">
                        <a:solidFill>
                          <a:schemeClr val="tx1"/>
                        </a:solidFill>
                        <a:effectLst/>
                        <a:latin typeface="Times New Roman" panose="02020603050405020304" pitchFamily="18"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solidFill>
                            <a:schemeClr val="tx1"/>
                          </a:solidFill>
                          <a:effectLst/>
                          <a:latin typeface="Times New Roman" panose="02020603050405020304" pitchFamily="18" charset="0"/>
                          <a:cs typeface="Times New Roman" panose="02020603050405020304" pitchFamily="18" charset="0"/>
                        </a:rPr>
                        <a:t>Overhead</a:t>
                      </a:r>
                      <a:endParaRPr lang="en-US" sz="12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solidFill>
                            <a:schemeClr val="tx1"/>
                          </a:solidFill>
                          <a:effectLst/>
                          <a:latin typeface="Times New Roman" panose="02020603050405020304" pitchFamily="18" charset="0"/>
                          <a:cs typeface="Times New Roman" panose="02020603050405020304" pitchFamily="18" charset="0"/>
                        </a:rPr>
                        <a:t>Work In</a:t>
                      </a:r>
                      <a:r>
                        <a:rPr lang="en-IN" sz="120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200" u="none" strike="noStrike" dirty="0" smtClean="0">
                          <a:solidFill>
                            <a:schemeClr val="tx1"/>
                          </a:solidFill>
                          <a:effectLst/>
                          <a:latin typeface="Times New Roman" panose="02020603050405020304" pitchFamily="18" charset="0"/>
                          <a:cs typeface="Times New Roman" panose="02020603050405020304" pitchFamily="18" charset="0"/>
                        </a:rPr>
                        <a:t>Process</a:t>
                      </a:r>
                      <a:endParaRPr lang="en-US" sz="1200" b="0" i="0" u="none" strike="noStrike" dirty="0" smtClean="0">
                        <a:solidFill>
                          <a:schemeClr val="tx1"/>
                        </a:solidFill>
                        <a:effectLst/>
                        <a:latin typeface="Times New Roman" panose="02020603050405020304" pitchFamily="18"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solidFill>
                            <a:schemeClr val="tx1"/>
                          </a:solidFill>
                          <a:effectLst/>
                          <a:latin typeface="Times New Roman" panose="02020603050405020304" pitchFamily="18" charset="0"/>
                          <a:cs typeface="Times New Roman" panose="02020603050405020304" pitchFamily="18" charset="0"/>
                        </a:rPr>
                        <a:t>Inventory</a:t>
                      </a:r>
                      <a:endParaRPr lang="en-US" sz="12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solidFill>
                            <a:schemeClr val="tx1"/>
                          </a:solidFill>
                          <a:effectLst/>
                          <a:latin typeface="Times New Roman" panose="02020603050405020304" pitchFamily="18" charset="0"/>
                          <a:cs typeface="Times New Roman" panose="02020603050405020304" pitchFamily="18" charset="0"/>
                        </a:rPr>
                        <a:t>Finished</a:t>
                      </a:r>
                      <a:r>
                        <a:rPr lang="en-IN" sz="120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200" u="none" strike="noStrike" dirty="0" smtClean="0">
                          <a:solidFill>
                            <a:schemeClr val="tx1"/>
                          </a:solidFill>
                          <a:effectLst/>
                          <a:latin typeface="Times New Roman" panose="02020603050405020304" pitchFamily="18" charset="0"/>
                          <a:cs typeface="Times New Roman" panose="02020603050405020304" pitchFamily="18" charset="0"/>
                        </a:rPr>
                        <a:t>Goods</a:t>
                      </a:r>
                      <a:endParaRPr lang="en-US" sz="1200" b="0" i="0" u="none" strike="noStrike" dirty="0" smtClean="0">
                        <a:solidFill>
                          <a:schemeClr val="tx1"/>
                        </a:solidFill>
                        <a:effectLst/>
                        <a:latin typeface="Times New Roman" panose="02020603050405020304" pitchFamily="18"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solidFill>
                            <a:schemeClr val="tx1"/>
                          </a:solidFill>
                          <a:effectLst/>
                          <a:latin typeface="Times New Roman" panose="02020603050405020304" pitchFamily="18" charset="0"/>
                          <a:cs typeface="Times New Roman" panose="02020603050405020304" pitchFamily="18" charset="0"/>
                        </a:rPr>
                        <a:t>Inventory</a:t>
                      </a:r>
                      <a:endParaRPr lang="en-US" sz="12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solidFill>
                            <a:schemeClr val="tx1"/>
                          </a:solidFill>
                          <a:effectLst/>
                          <a:latin typeface="Times New Roman" panose="02020603050405020304" pitchFamily="18" charset="0"/>
                          <a:cs typeface="Times New Roman" panose="02020603050405020304" pitchFamily="18" charset="0"/>
                        </a:rPr>
                        <a:t>Cost of</a:t>
                      </a:r>
                      <a:r>
                        <a:rPr lang="en-IN" sz="120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200" u="none" strike="noStrike" dirty="0" smtClean="0">
                          <a:solidFill>
                            <a:schemeClr val="tx1"/>
                          </a:solidFill>
                          <a:effectLst/>
                          <a:latin typeface="Times New Roman" panose="02020603050405020304" pitchFamily="18" charset="0"/>
                          <a:cs typeface="Times New Roman" panose="02020603050405020304" pitchFamily="18" charset="0"/>
                        </a:rPr>
                        <a:t>Goods</a:t>
                      </a:r>
                      <a:r>
                        <a:rPr lang="en-US" sz="1200" b="0" i="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200" u="none" strike="noStrike" dirty="0" smtClean="0">
                          <a:solidFill>
                            <a:schemeClr val="tx1"/>
                          </a:solidFill>
                          <a:effectLst/>
                          <a:latin typeface="Times New Roman" panose="02020603050405020304" pitchFamily="18" charset="0"/>
                          <a:cs typeface="Times New Roman" panose="02020603050405020304" pitchFamily="18" charset="0"/>
                        </a:rPr>
                        <a:t>Sold</a:t>
                      </a:r>
                      <a:endParaRPr lang="en-US" sz="12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nchor="b">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4091773"/>
                  </a:ext>
                </a:extLst>
              </a:tr>
              <a:tr h="243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(1)</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+$42,000</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algn="ctr" fontAlgn="b"/>
                      <a:endParaRPr lang="en-US" sz="12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3059" marR="3059" marT="3059" marB="0" anchor="b">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53938258"/>
                  </a:ext>
                </a:extLst>
              </a:tr>
              <a:tr h="213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(2)</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+$32,000</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378389784"/>
                  </a:ext>
                </a:extLst>
              </a:tr>
              <a:tr h="2590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(3)</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+$4,800</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51771971"/>
                  </a:ext>
                </a:extLst>
              </a:tr>
              <a:tr h="30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(3)</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  +2,000</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65706133"/>
                  </a:ext>
                </a:extLst>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(3)</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  +2,600</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84245264"/>
                  </a:ext>
                </a:extLst>
              </a:tr>
              <a:tr h="243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(3)</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  +3,000</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87584625"/>
                  </a:ext>
                </a:extLst>
              </a:tr>
              <a:tr h="289560">
                <a:tc>
                  <a:txBody>
                    <a:bodyPr/>
                    <a:lstStyle/>
                    <a:p>
                      <a:r>
                        <a:rPr lang="en-US" sz="1200" u="none" strike="noStrike" dirty="0" smtClean="0">
                          <a:effectLst/>
                          <a:latin typeface="Times New Roman" panose="02020603050405020304" pitchFamily="18" charset="0"/>
                          <a:cs typeface="Times New Roman" panose="02020603050405020304" pitchFamily="18" charset="0"/>
                        </a:rPr>
                        <a:t>(3)</a:t>
                      </a:r>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  +1,400</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82935900"/>
                  </a:ext>
                </a:extLst>
              </a:tr>
              <a:tr h="2590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(4)</a:t>
                      </a:r>
                      <a:endParaRPr lang="en-IN" sz="1200" dirty="0" smtClean="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-24,000</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+$24,000</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08101882"/>
                  </a:ext>
                </a:extLst>
              </a:tr>
              <a:tr h="30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(4)</a:t>
                      </a:r>
                      <a:endParaRPr lang="en-IN" sz="1200" dirty="0" smtClean="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  -6,000</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  +6,000</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188786396"/>
                  </a:ext>
                </a:extLst>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(5)</a:t>
                      </a:r>
                      <a:endParaRPr lang="en-IN" sz="1200" dirty="0" smtClean="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-28,000</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  +28,000</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437644066"/>
                  </a:ext>
                </a:extLst>
              </a:tr>
              <a:tr h="243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(5)</a:t>
                      </a:r>
                      <a:endParaRPr lang="en-IN" sz="1200" dirty="0" smtClean="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  -4,000</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  +4,000</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673565033"/>
                  </a:ext>
                </a:extLst>
              </a:tr>
              <a:tr h="2133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(6)</a:t>
                      </a:r>
                      <a:endParaRPr lang="en-IN" sz="1200" dirty="0" smtClean="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 -22,400</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 +22,400</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992754338"/>
                  </a:ext>
                </a:extLst>
              </a:tr>
              <a:tr h="25908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200" dirty="0" smtClean="0">
                          <a:latin typeface="Times New Roman" panose="02020603050405020304" pitchFamily="18" charset="0"/>
                          <a:cs typeface="Times New Roman" panose="02020603050405020304" pitchFamily="18" charset="0"/>
                        </a:rPr>
                        <a:t>(7)</a:t>
                      </a: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  -39,000</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+$39,000</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847941663"/>
                  </a:ext>
                </a:extLst>
              </a:tr>
              <a:tr h="304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200" dirty="0" smtClean="0">
                          <a:latin typeface="Times New Roman" panose="02020603050405020304" pitchFamily="18" charset="0"/>
                          <a:cs typeface="Times New Roman" panose="02020603050405020304" pitchFamily="18" charset="0"/>
                        </a:rPr>
                        <a:t>(8)</a:t>
                      </a: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IN" sz="120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IN" sz="1200"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  -39,000</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 +$39,000</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61607838"/>
                  </a:ext>
                </a:extLst>
              </a:tr>
              <a:tr h="27432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Balance</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$12,000</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          0</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  $1,400</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$35,400</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          0</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u="none" strike="noStrike" dirty="0" smtClean="0">
                          <a:effectLst/>
                          <a:latin typeface="Times New Roman" panose="02020603050405020304" pitchFamily="18" charset="0"/>
                          <a:cs typeface="Times New Roman" panose="02020603050405020304" pitchFamily="18" charset="0"/>
                        </a:rPr>
                        <a:t>  $39,000</a:t>
                      </a:r>
                      <a:endParaRPr lang="en-US" sz="12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648163831"/>
                  </a:ext>
                </a:extLst>
              </a:tr>
            </a:tbl>
          </a:graphicData>
        </a:graphic>
      </p:graphicFrame>
      <p:sp>
        <p:nvSpPr>
          <p:cNvPr id="9"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a:t>
            </a:r>
            <a:r>
              <a:rPr lang="en-IN" sz="1200" dirty="0"/>
              <a:t>4</a:t>
            </a:r>
          </a:p>
        </p:txBody>
      </p:sp>
      <p:sp>
        <p:nvSpPr>
          <p:cNvPr id="6" name="Slide Number Placeholder 3"/>
          <p:cNvSpPr>
            <a:spLocks noGrp="1"/>
          </p:cNvSpPr>
          <p:nvPr>
            <p:ph type="sldNum" sz="quarter" idx="10"/>
          </p:nvPr>
        </p:nvSpPr>
        <p:spPr>
          <a:xfrm>
            <a:off x="6457950" y="6356350"/>
            <a:ext cx="2381250" cy="365125"/>
          </a:xfrm>
        </p:spPr>
        <p:txBody>
          <a:bodyPr/>
          <a:lstStyle/>
          <a:p>
            <a:r>
              <a:rPr lang="en-US" dirty="0" smtClean="0">
                <a:latin typeface="Times New Roman" panose="02020603050405020304" pitchFamily="18" charset="0"/>
                <a:cs typeface="Times New Roman" panose="02020603050405020304" pitchFamily="18" charset="0"/>
              </a:rPr>
              <a:t>46</a:t>
            </a:r>
            <a:endParaRPr lang="en-US" dirty="0">
              <a:latin typeface="Times New Roman" panose="02020603050405020304" pitchFamily="18" charset="0"/>
              <a:cs typeface="Times New Roman" panose="02020603050405020304" pitchFamily="18" charset="0"/>
            </a:endParaRPr>
          </a:p>
        </p:txBody>
      </p:sp>
      <p:sp>
        <p:nvSpPr>
          <p:cNvPr id="11" name="Footer Placeholder 10"/>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134281693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a:xfrm>
            <a:off x="304800" y="609600"/>
            <a:ext cx="8534400" cy="699896"/>
          </a:xfrm>
        </p:spPr>
        <p:txBody>
          <a:bodyPr/>
          <a:lstStyle/>
          <a:p>
            <a:r>
              <a:rPr lang="en-US" dirty="0"/>
              <a:t>Flow of </a:t>
            </a:r>
            <a:r>
              <a:rPr lang="en-US" dirty="0" smtClean="0"/>
              <a:t>Documents </a:t>
            </a:r>
            <a:r>
              <a:rPr lang="en-US" sz="2400" b="0" dirty="0" smtClean="0"/>
              <a:t>(3 of 3)</a:t>
            </a:r>
            <a:endParaRPr lang="en-IN" sz="2400" b="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6"/>
          </p:nvPr>
        </p:nvSpPr>
        <p:spPr>
          <a:xfrm>
            <a:off x="304800" y="1447800"/>
            <a:ext cx="8534400" cy="1828800"/>
          </a:xfrm>
        </p:spPr>
        <p:txBody>
          <a:bodyPr/>
          <a:lstStyle/>
          <a:p>
            <a:r>
              <a:rPr lang="en-US" sz="2400" b="1" dirty="0"/>
              <a:t>Accumulation</a:t>
            </a:r>
          </a:p>
          <a:p>
            <a:pPr marL="403200" indent="-403200">
              <a:buClr>
                <a:schemeClr val="accent2"/>
              </a:buClr>
              <a:buFont typeface="+mj-lt"/>
              <a:buAutoNum type="arabicPeriod"/>
            </a:pPr>
            <a:r>
              <a:rPr lang="en-US" sz="2400" dirty="0"/>
              <a:t>Purchase raw materials</a:t>
            </a:r>
          </a:p>
          <a:p>
            <a:pPr marL="403200" indent="-403200">
              <a:buClr>
                <a:schemeClr val="accent2"/>
              </a:buClr>
              <a:buFont typeface="+mj-lt"/>
              <a:buAutoNum type="arabicPeriod"/>
            </a:pPr>
            <a:r>
              <a:rPr lang="en-US" sz="2400" dirty="0"/>
              <a:t>Incur factory labor</a:t>
            </a:r>
          </a:p>
          <a:p>
            <a:pPr marL="403200" indent="-403200">
              <a:buClr>
                <a:schemeClr val="accent2"/>
              </a:buClr>
              <a:buFont typeface="+mj-lt"/>
              <a:buAutoNum type="arabicPeriod"/>
            </a:pPr>
            <a:r>
              <a:rPr lang="en-US" sz="2400" dirty="0"/>
              <a:t>Incur manufacturing </a:t>
            </a:r>
            <a:r>
              <a:rPr lang="en-US" sz="2400" dirty="0" smtClean="0"/>
              <a:t>overhead</a:t>
            </a:r>
            <a:endParaRPr lang="en-US" sz="2400" dirty="0"/>
          </a:p>
        </p:txBody>
      </p:sp>
      <p:sp>
        <p:nvSpPr>
          <p:cNvPr id="7" name="Content Placeholder 6"/>
          <p:cNvSpPr>
            <a:spLocks noGrp="1"/>
          </p:cNvSpPr>
          <p:nvPr>
            <p:ph sz="quarter" idx="17"/>
          </p:nvPr>
        </p:nvSpPr>
        <p:spPr>
          <a:xfrm>
            <a:off x="304800" y="3429000"/>
            <a:ext cx="8534400" cy="2667000"/>
          </a:xfrm>
        </p:spPr>
        <p:txBody>
          <a:bodyPr/>
          <a:lstStyle/>
          <a:p>
            <a:r>
              <a:rPr lang="en-US" sz="2400" b="1" dirty="0"/>
              <a:t>Assignment</a:t>
            </a:r>
          </a:p>
          <a:p>
            <a:pPr marL="403200" indent="-403200">
              <a:buClr>
                <a:schemeClr val="accent2"/>
              </a:buClr>
              <a:buFont typeface="+mj-lt"/>
              <a:buAutoNum type="arabicPeriod" startAt="4"/>
            </a:pPr>
            <a:r>
              <a:rPr lang="en-US" sz="2400" dirty="0"/>
              <a:t>Raw materials are used</a:t>
            </a:r>
          </a:p>
          <a:p>
            <a:pPr marL="403200" indent="-403200">
              <a:buClr>
                <a:schemeClr val="accent2"/>
              </a:buClr>
              <a:buFont typeface="+mj-lt"/>
              <a:buAutoNum type="arabicPeriod" startAt="4"/>
            </a:pPr>
            <a:r>
              <a:rPr lang="en-US" sz="2400" dirty="0"/>
              <a:t>Factory labor is used</a:t>
            </a:r>
          </a:p>
          <a:p>
            <a:pPr marL="403200" indent="-403200">
              <a:buClr>
                <a:schemeClr val="accent2"/>
              </a:buClr>
              <a:buFont typeface="+mj-lt"/>
              <a:buAutoNum type="arabicPeriod" startAt="4"/>
            </a:pPr>
            <a:r>
              <a:rPr lang="en-US" sz="2400" dirty="0"/>
              <a:t>Overhead is applied</a:t>
            </a:r>
          </a:p>
          <a:p>
            <a:pPr marL="403200" indent="-403200">
              <a:buClr>
                <a:schemeClr val="accent2"/>
              </a:buClr>
              <a:buFont typeface="+mj-lt"/>
              <a:buAutoNum type="arabicPeriod" startAt="4"/>
            </a:pPr>
            <a:r>
              <a:rPr lang="en-US" sz="2400" dirty="0"/>
              <a:t>Completed goods are recognized</a:t>
            </a:r>
          </a:p>
          <a:p>
            <a:pPr marL="403200" indent="-403200">
              <a:buClr>
                <a:schemeClr val="accent2"/>
              </a:buClr>
              <a:buFont typeface="+mj-lt"/>
              <a:buAutoNum type="arabicPeriod" startAt="4"/>
            </a:pPr>
            <a:r>
              <a:rPr lang="en-US" sz="2400" dirty="0"/>
              <a:t>Cost of goods sold is </a:t>
            </a:r>
            <a:r>
              <a:rPr lang="en-US" sz="2400" dirty="0" smtClean="0"/>
              <a:t>recognized</a:t>
            </a:r>
            <a:endParaRPr lang="en-US" sz="2400" dirty="0"/>
          </a:p>
        </p:txBody>
      </p:sp>
      <p:sp>
        <p:nvSpPr>
          <p:cNvPr id="10"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a:t>
            </a:r>
            <a:r>
              <a:rPr lang="en-IN" sz="1200" dirty="0"/>
              <a:t>4</a:t>
            </a:r>
          </a:p>
        </p:txBody>
      </p:sp>
      <p:sp>
        <p:nvSpPr>
          <p:cNvPr id="4" name="Slide Number Placeholder 3"/>
          <p:cNvSpPr>
            <a:spLocks noGrp="1"/>
          </p:cNvSpPr>
          <p:nvPr>
            <p:ph type="sldNum" sz="quarter" idx="10"/>
          </p:nvPr>
        </p:nvSpPr>
        <p:spPr/>
        <p:txBody>
          <a:bodyPr/>
          <a:lstStyle/>
          <a:p>
            <a:fld id="{67B19427-F580-D146-B60E-4CADEE75497F}" type="slidenum">
              <a:rPr lang="en-US" smtClean="0"/>
              <a:pPr/>
              <a:t>47</a:t>
            </a:fld>
            <a:endParaRPr lang="en-US" dirty="0"/>
          </a:p>
        </p:txBody>
      </p:sp>
      <p:sp>
        <p:nvSpPr>
          <p:cNvPr id="5" name="Footer Placeholder 4"/>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204264996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Job Order Costing Service Companies</a:t>
            </a:r>
            <a:endParaRPr lang="en-IN" dirty="0"/>
          </a:p>
        </p:txBody>
      </p:sp>
      <p:sp>
        <p:nvSpPr>
          <p:cNvPr id="3" name="Content Placeholder 2"/>
          <p:cNvSpPr>
            <a:spLocks noGrp="1"/>
          </p:cNvSpPr>
          <p:nvPr>
            <p:ph sz="quarter" idx="16"/>
          </p:nvPr>
        </p:nvSpPr>
        <p:spPr>
          <a:xfrm>
            <a:off x="304800" y="1752600"/>
            <a:ext cx="8534400" cy="3168650"/>
          </a:xfrm>
        </p:spPr>
        <p:txBody>
          <a:bodyPr/>
          <a:lstStyle/>
          <a:p>
            <a:pPr>
              <a:lnSpc>
                <a:spcPct val="100000"/>
              </a:lnSpc>
              <a:spcBef>
                <a:spcPts val="1200"/>
              </a:spcBef>
            </a:pPr>
            <a:r>
              <a:rPr lang="en-US" altLang="en-US" dirty="0"/>
              <a:t>While service companies do not have inventory, techniques of job order costing are still useful.  </a:t>
            </a:r>
          </a:p>
          <a:p>
            <a:pPr>
              <a:lnSpc>
                <a:spcPct val="100000"/>
              </a:lnSpc>
              <a:spcBef>
                <a:spcPts val="1200"/>
              </a:spcBef>
              <a:buClr>
                <a:schemeClr val="accent2"/>
              </a:buClr>
              <a:buSzPct val="75000"/>
            </a:pPr>
            <a:r>
              <a:rPr lang="en-US" altLang="en-US" dirty="0"/>
              <a:t>Consider: </a:t>
            </a:r>
          </a:p>
          <a:p>
            <a:pPr marL="291600" indent="-291600">
              <a:lnSpc>
                <a:spcPct val="100000"/>
              </a:lnSpc>
              <a:spcBef>
                <a:spcPts val="900"/>
              </a:spcBef>
              <a:buClr>
                <a:schemeClr val="accent2"/>
              </a:buClr>
              <a:buSzPct val="100000"/>
              <a:buFont typeface="Arial" panose="020B0604020202020204" pitchFamily="34" charset="0"/>
              <a:buChar char="•"/>
            </a:pPr>
            <a:r>
              <a:rPr lang="en-US" altLang="en-US" b="1" dirty="0">
                <a:solidFill>
                  <a:schemeClr val="accent2"/>
                </a:solidFill>
              </a:rPr>
              <a:t>Mayo Clinic</a:t>
            </a:r>
            <a:r>
              <a:rPr lang="en-US" altLang="en-US" dirty="0">
                <a:solidFill>
                  <a:schemeClr val="accent2"/>
                </a:solidFill>
              </a:rPr>
              <a:t> </a:t>
            </a:r>
            <a:r>
              <a:rPr lang="en-US" altLang="en-US" dirty="0"/>
              <a:t>(health care)</a:t>
            </a:r>
          </a:p>
          <a:p>
            <a:pPr marL="291600" indent="-291600">
              <a:lnSpc>
                <a:spcPct val="100000"/>
              </a:lnSpc>
              <a:spcBef>
                <a:spcPts val="900"/>
              </a:spcBef>
              <a:buClr>
                <a:schemeClr val="accent2"/>
              </a:buClr>
              <a:buSzPct val="100000"/>
              <a:buFont typeface="Arial" panose="020B0604020202020204" pitchFamily="34" charset="0"/>
              <a:buChar char="•"/>
            </a:pPr>
            <a:r>
              <a:rPr lang="en-US" altLang="en-US" b="1" dirty="0" smtClean="0">
                <a:solidFill>
                  <a:schemeClr val="accent2"/>
                </a:solidFill>
              </a:rPr>
              <a:t>PricewaterhouseCoopers</a:t>
            </a:r>
            <a:r>
              <a:rPr lang="en-US" altLang="en-US" dirty="0" smtClean="0"/>
              <a:t> </a:t>
            </a:r>
            <a:r>
              <a:rPr lang="en-US" altLang="en-US" dirty="0"/>
              <a:t>(accounting)</a:t>
            </a:r>
          </a:p>
          <a:p>
            <a:pPr marL="291600" indent="-291600">
              <a:lnSpc>
                <a:spcPct val="100000"/>
              </a:lnSpc>
              <a:spcBef>
                <a:spcPts val="900"/>
              </a:spcBef>
              <a:buClr>
                <a:schemeClr val="accent2"/>
              </a:buClr>
              <a:buSzPct val="100000"/>
              <a:buFont typeface="Arial" panose="020B0604020202020204" pitchFamily="34" charset="0"/>
              <a:buChar char="•"/>
            </a:pPr>
            <a:r>
              <a:rPr lang="en-US" altLang="en-US" b="1" dirty="0">
                <a:solidFill>
                  <a:schemeClr val="accent2"/>
                </a:solidFill>
              </a:rPr>
              <a:t>Goldman Sachs</a:t>
            </a:r>
            <a:r>
              <a:rPr lang="en-US" altLang="en-US" dirty="0">
                <a:solidFill>
                  <a:schemeClr val="accent2"/>
                </a:solidFill>
              </a:rPr>
              <a:t> </a:t>
            </a:r>
            <a:r>
              <a:rPr lang="en-US" altLang="en-US" dirty="0"/>
              <a:t>(investment banking</a:t>
            </a:r>
            <a:r>
              <a:rPr lang="en-US" altLang="en-US" dirty="0" smtClean="0"/>
              <a:t>)</a:t>
            </a:r>
            <a:endParaRPr lang="en-US" altLang="en-US" dirty="0"/>
          </a:p>
        </p:txBody>
      </p:sp>
      <p:sp>
        <p:nvSpPr>
          <p:cNvPr id="4" name="Content Placeholder 3"/>
          <p:cNvSpPr>
            <a:spLocks noGrp="1"/>
          </p:cNvSpPr>
          <p:nvPr>
            <p:ph sz="quarter" idx="17"/>
          </p:nvPr>
        </p:nvSpPr>
        <p:spPr>
          <a:xfrm>
            <a:off x="304800" y="5029200"/>
            <a:ext cx="8534400" cy="1219200"/>
          </a:xfrm>
        </p:spPr>
        <p:txBody>
          <a:bodyPr/>
          <a:lstStyle/>
          <a:p>
            <a:r>
              <a:rPr lang="en-US" dirty="0"/>
              <a:t>These companies </a:t>
            </a:r>
            <a:r>
              <a:rPr lang="en-US" b="1" dirty="0"/>
              <a:t>track the cost of jobs performed for specific customers</a:t>
            </a:r>
            <a:r>
              <a:rPr lang="en-US" dirty="0"/>
              <a:t> to evaluate profitability of medical treatments, audits, or investment banking engagements</a:t>
            </a:r>
            <a:r>
              <a:rPr lang="en-US" dirty="0" smtClean="0"/>
              <a:t>.</a:t>
            </a:r>
            <a:endParaRPr lang="en-US" altLang="en-US" dirty="0"/>
          </a:p>
        </p:txBody>
      </p:sp>
      <p:sp>
        <p:nvSpPr>
          <p:cNvPr id="8"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a:t>
            </a:r>
            <a:r>
              <a:rPr lang="en-IN" sz="1200" dirty="0"/>
              <a:t>4</a:t>
            </a:r>
          </a:p>
        </p:txBody>
      </p:sp>
      <p:sp>
        <p:nvSpPr>
          <p:cNvPr id="5" name="Slide Number Placeholder 4"/>
          <p:cNvSpPr>
            <a:spLocks noGrp="1"/>
          </p:cNvSpPr>
          <p:nvPr>
            <p:ph type="sldNum" sz="quarter" idx="10"/>
          </p:nvPr>
        </p:nvSpPr>
        <p:spPr/>
        <p:txBody>
          <a:bodyPr/>
          <a:lstStyle/>
          <a:p>
            <a:fld id="{67B19427-F580-D146-B60E-4CADEE75497F}" type="slidenum">
              <a:rPr lang="en-US" smtClean="0"/>
              <a:pPr/>
              <a:t>48</a:t>
            </a:fld>
            <a:endParaRPr lang="en-US" dirty="0"/>
          </a:p>
        </p:txBody>
      </p:sp>
      <p:sp>
        <p:nvSpPr>
          <p:cNvPr id="6" name="Footer Placeholder 5"/>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96412435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685800"/>
          </a:xfrm>
        </p:spPr>
        <p:txBody>
          <a:bodyPr>
            <a:noAutofit/>
          </a:bodyPr>
          <a:lstStyle/>
          <a:p>
            <a:r>
              <a:rPr lang="en-US" dirty="0"/>
              <a:t>Job Order Costing</a:t>
            </a:r>
            <a:endParaRPr lang="en-IN"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6"/>
          </p:nvPr>
        </p:nvSpPr>
        <p:spPr>
          <a:xfrm>
            <a:off x="304800" y="1676400"/>
            <a:ext cx="8534400" cy="2650724"/>
          </a:xfrm>
        </p:spPr>
        <p:txBody>
          <a:bodyPr/>
          <a:lstStyle/>
          <a:p>
            <a:r>
              <a:rPr lang="en-US" altLang="en-US" b="1" dirty="0">
                <a:latin typeface="Times New Roman" panose="02020603050405020304" pitchFamily="18" charset="0"/>
                <a:cs typeface="Times New Roman" panose="02020603050405020304" pitchFamily="18" charset="0"/>
              </a:rPr>
              <a:t>Advantages</a:t>
            </a:r>
          </a:p>
          <a:p>
            <a:pPr marL="291600" lvl="1" indent="-291600">
              <a:spcBef>
                <a:spcPts val="1000"/>
              </a:spcBef>
              <a:buClr>
                <a:srgbClr val="990000"/>
              </a:buClr>
            </a:pPr>
            <a:r>
              <a:rPr lang="en-US" altLang="en-US" sz="2800" dirty="0">
                <a:latin typeface="Times New Roman" panose="02020603050405020304" pitchFamily="18" charset="0"/>
                <a:cs typeface="Times New Roman" panose="02020603050405020304" pitchFamily="18" charset="0"/>
              </a:rPr>
              <a:t>More precise assignment of costs to projects than process costing</a:t>
            </a:r>
          </a:p>
          <a:p>
            <a:pPr marL="291600" indent="-291600">
              <a:buClr>
                <a:srgbClr val="990000"/>
              </a:buClr>
              <a:buFont typeface="Arial" panose="020B0604020202020204" pitchFamily="34" charset="0"/>
              <a:buChar char="•"/>
            </a:pPr>
            <a:r>
              <a:rPr lang="en-US" altLang="en-US" dirty="0"/>
              <a:t>Provides more useful information for determining profitability of particular projects and for estimating costs when preparing bids on future jobs</a:t>
            </a:r>
          </a:p>
        </p:txBody>
      </p:sp>
      <p:sp>
        <p:nvSpPr>
          <p:cNvPr id="6" name="Content Placeholder 5"/>
          <p:cNvSpPr>
            <a:spLocks noGrp="1"/>
          </p:cNvSpPr>
          <p:nvPr>
            <p:ph sz="quarter" idx="17"/>
          </p:nvPr>
        </p:nvSpPr>
        <p:spPr>
          <a:xfrm>
            <a:off x="304800" y="4449016"/>
            <a:ext cx="8534400" cy="977566"/>
          </a:xfrm>
        </p:spPr>
        <p:txBody>
          <a:bodyPr/>
          <a:lstStyle/>
          <a:p>
            <a:pPr>
              <a:buClr>
                <a:srgbClr val="990000"/>
              </a:buClr>
            </a:pPr>
            <a:r>
              <a:rPr lang="en-US" altLang="en-US" b="1" dirty="0">
                <a:latin typeface="Times New Roman" panose="02020603050405020304" pitchFamily="18" charset="0"/>
                <a:cs typeface="Times New Roman" panose="02020603050405020304" pitchFamily="18" charset="0"/>
              </a:rPr>
              <a:t>Disadvantage</a:t>
            </a:r>
          </a:p>
          <a:p>
            <a:pPr marL="291600" indent="-291600">
              <a:buClr>
                <a:srgbClr val="990000"/>
              </a:buClr>
              <a:buFont typeface="Arial" panose="020B0604020202020204" pitchFamily="34" charset="0"/>
              <a:buChar char="•"/>
            </a:pPr>
            <a:r>
              <a:rPr lang="en-US" altLang="en-US" dirty="0">
                <a:latin typeface="Times New Roman" panose="02020603050405020304" pitchFamily="18" charset="0"/>
                <a:cs typeface="Times New Roman" panose="02020603050405020304" pitchFamily="18" charset="0"/>
              </a:rPr>
              <a:t>Requires a significant amount of data </a:t>
            </a:r>
            <a:r>
              <a:rPr lang="en-US" altLang="en-US" dirty="0" smtClean="0">
                <a:latin typeface="Times New Roman" panose="02020603050405020304" pitchFamily="18" charset="0"/>
                <a:cs typeface="Times New Roman" panose="02020603050405020304" pitchFamily="18" charset="0"/>
              </a:rPr>
              <a:t>entry</a:t>
            </a:r>
            <a:endParaRPr lang="en-US" altLang="en-US" dirty="0">
              <a:latin typeface="Times New Roman" panose="02020603050405020304" pitchFamily="18" charset="0"/>
              <a:cs typeface="Times New Roman" panose="02020603050405020304" pitchFamily="18" charset="0"/>
            </a:endParaRPr>
          </a:p>
        </p:txBody>
      </p:sp>
      <p:sp>
        <p:nvSpPr>
          <p:cNvPr id="8"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a:t>
            </a:r>
            <a:r>
              <a:rPr lang="en-IN" sz="1200" dirty="0"/>
              <a:t>4</a:t>
            </a:r>
          </a:p>
        </p:txBody>
      </p:sp>
      <p:sp>
        <p:nvSpPr>
          <p:cNvPr id="4" name="Slide Number Placeholder 3"/>
          <p:cNvSpPr>
            <a:spLocks noGrp="1"/>
          </p:cNvSpPr>
          <p:nvPr>
            <p:ph type="sldNum" sz="quarter" idx="10"/>
          </p:nvPr>
        </p:nvSpPr>
        <p:spPr/>
        <p:txBody>
          <a:bodyPr/>
          <a:lstStyle/>
          <a:p>
            <a:fld id="{67B19427-F580-D146-B60E-4CADEE75497F}" type="slidenum">
              <a:rPr lang="en-US" smtClean="0">
                <a:latin typeface="Times New Roman" panose="02020603050405020304" pitchFamily="18" charset="0"/>
                <a:cs typeface="Times New Roman" panose="02020603050405020304" pitchFamily="18" charset="0"/>
              </a:rPr>
              <a:pPr/>
              <a:t>49</a:t>
            </a:fld>
            <a:endParaRPr lang="en-US" dirty="0">
              <a:latin typeface="Times New Roman" panose="02020603050405020304" pitchFamily="18" charset="0"/>
              <a:cs typeface="Times New Roman" panose="02020603050405020304" pitchFamily="18" charset="0"/>
            </a:endParaRPr>
          </a:p>
        </p:txBody>
      </p:sp>
      <p:sp>
        <p:nvSpPr>
          <p:cNvPr id="5" name="Footer Placeholder 4"/>
          <p:cNvSpPr>
            <a:spLocks noGrp="1"/>
          </p:cNvSpPr>
          <p:nvPr>
            <p:ph type="ftr" sz="quarter" idx="11"/>
          </p:nvPr>
        </p:nvSpPr>
        <p:spPr/>
        <p:txBody>
          <a:bodyPr/>
          <a:lstStyle/>
          <a:p>
            <a:r>
              <a:rPr lang="en-IN" smtClean="0">
                <a:latin typeface="Times New Roman" panose="02020603050405020304" pitchFamily="18" charset="0"/>
                <a:cs typeface="Times New Roman" panose="02020603050405020304" pitchFamily="18" charset="0"/>
              </a:rPr>
              <a:t>Copyright ©2018 John Wiley &amp; Sons, Inc.</a:t>
            </a:r>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545764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761999"/>
          </a:xfrm>
        </p:spPr>
        <p:txBody>
          <a:bodyPr/>
          <a:lstStyle/>
          <a:p>
            <a:r>
              <a:rPr lang="en-US" dirty="0">
                <a:ea typeface="Source Sans Pro" charset="0"/>
                <a:cs typeface="Calibri" panose="020F0502020204030204" pitchFamily="34" charset="0"/>
              </a:rPr>
              <a:t>Process Cost </a:t>
            </a:r>
            <a:r>
              <a:rPr lang="en-US" dirty="0" smtClean="0">
                <a:ea typeface="Source Sans Pro" charset="0"/>
                <a:cs typeface="Calibri" panose="020F0502020204030204" pitchFamily="34" charset="0"/>
              </a:rPr>
              <a:t>System </a:t>
            </a:r>
            <a:r>
              <a:rPr lang="en-US" sz="2400" b="0" dirty="0" smtClean="0">
                <a:ea typeface="Source Sans Pro" charset="0"/>
                <a:cs typeface="Calibri" panose="020F0502020204030204" pitchFamily="34" charset="0"/>
              </a:rPr>
              <a:t>(2 of 2)</a:t>
            </a:r>
            <a:endParaRPr lang="en-IN" sz="2400" b="0" dirty="0"/>
          </a:p>
        </p:txBody>
      </p:sp>
      <p:pic>
        <p:nvPicPr>
          <p:cNvPr id="8" name="Content Placeholder 7" descr="An illustration of the process cost systems. It displays potato chips production. Red arrows connect a step to the consecutive step. The first step in the process is the harvest which is displayed by a basket of potatoes.  The second step is the clean which is washing of potatoes in the water. The third step is slicing the potatoes into thin circles. The fourth step of chips production is to fry the potato pieces. The fifth step is to pack the fried potatoes into bags with label chips."/>
          <p:cNvPicPr>
            <a:picLocks noGrp="1" noChangeAspect="1"/>
          </p:cNvPicPr>
          <p:nvPr>
            <p:ph sz="quarter" idx="17"/>
          </p:nvPr>
        </p:nvPicPr>
        <p:blipFill>
          <a:blip r:embed="rId2" cstate="print">
            <a:extLst>
              <a:ext uri="{28A0092B-C50C-407E-A947-70E740481C1C}">
                <a14:useLocalDpi xmlns:a14="http://schemas.microsoft.com/office/drawing/2010/main" val="0"/>
              </a:ext>
            </a:extLst>
          </a:blip>
          <a:stretch>
            <a:fillRect/>
          </a:stretch>
        </p:blipFill>
        <p:spPr>
          <a:xfrm>
            <a:off x="897966" y="2031487"/>
            <a:ext cx="7348068" cy="3886647"/>
          </a:xfrm>
        </p:spPr>
      </p:pic>
      <p:sp>
        <p:nvSpPr>
          <p:cNvPr id="9"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1</a:t>
            </a:r>
            <a:endParaRPr lang="en-IN" sz="1200" dirty="0"/>
          </a:p>
        </p:txBody>
      </p:sp>
      <p:sp>
        <p:nvSpPr>
          <p:cNvPr id="6" name="Slide Number Placeholder 5"/>
          <p:cNvSpPr>
            <a:spLocks noGrp="1"/>
          </p:cNvSpPr>
          <p:nvPr>
            <p:ph type="sldNum" sz="quarter" idx="10"/>
          </p:nvPr>
        </p:nvSpPr>
        <p:spPr/>
        <p:txBody>
          <a:bodyPr/>
          <a:lstStyle/>
          <a:p>
            <a:fld id="{67B19427-F580-D146-B60E-4CADEE75497F}" type="slidenum">
              <a:rPr lang="en-US" smtClean="0"/>
              <a:pPr/>
              <a:t>5</a:t>
            </a:fld>
            <a:endParaRPr lang="en-US" dirty="0"/>
          </a:p>
        </p:txBody>
      </p:sp>
      <p:sp>
        <p:nvSpPr>
          <p:cNvPr id="7" name="Footer Placeholder 6"/>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108007106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685799"/>
          </a:xfrm>
        </p:spPr>
        <p:txBody>
          <a:bodyPr>
            <a:normAutofit/>
          </a:bodyPr>
          <a:lstStyle/>
          <a:p>
            <a:r>
              <a:rPr lang="en-US" dirty="0">
                <a:ea typeface="Source Sans Pro" charset="0"/>
              </a:rPr>
              <a:t>Do It! </a:t>
            </a:r>
            <a:r>
              <a:rPr lang="en-US" dirty="0" smtClean="0">
                <a:ea typeface="Source Sans Pro" charset="0"/>
              </a:rPr>
              <a:t>4: </a:t>
            </a:r>
            <a:r>
              <a:rPr lang="en-US" dirty="0"/>
              <a:t>Completion and Sale of Jobs</a:t>
            </a:r>
            <a:endParaRPr lang="en-IN" dirty="0"/>
          </a:p>
        </p:txBody>
      </p:sp>
      <p:sp>
        <p:nvSpPr>
          <p:cNvPr id="3" name="Content Placeholder 2"/>
          <p:cNvSpPr>
            <a:spLocks noGrp="1"/>
          </p:cNvSpPr>
          <p:nvPr>
            <p:ph sz="quarter" idx="16"/>
          </p:nvPr>
        </p:nvSpPr>
        <p:spPr>
          <a:xfrm>
            <a:off x="304800" y="1752600"/>
            <a:ext cx="8534400" cy="1543466"/>
          </a:xfrm>
        </p:spPr>
        <p:txBody>
          <a:bodyPr/>
          <a:lstStyle/>
          <a:p>
            <a:pPr>
              <a:lnSpc>
                <a:spcPct val="100000"/>
              </a:lnSpc>
              <a:spcBef>
                <a:spcPts val="1200"/>
              </a:spcBef>
            </a:pPr>
            <a:r>
              <a:rPr lang="en-US" sz="2400" dirty="0"/>
              <a:t>Onyx Corporation completed Job 109 and Job 112. Job 109 cost $19,000 and Job 112 cost $27,000. Job 112 was sold on account for $42,000. Using the format shown, record the completion of the two jobs and the sale of Job 112 in the company’s job order cost system.</a:t>
            </a:r>
            <a:endParaRPr lang="en-US" altLang="en-US" sz="2400" dirty="0"/>
          </a:p>
        </p:txBody>
      </p:sp>
      <p:graphicFrame>
        <p:nvGraphicFramePr>
          <p:cNvPr id="18" name="Content Placeholder 17" descr="Table is accessible to screenreaders"/>
          <p:cNvGraphicFramePr>
            <a:graphicFrameLocks noGrp="1"/>
          </p:cNvGraphicFramePr>
          <p:nvPr>
            <p:ph sz="quarter" idx="22"/>
            <p:extLst>
              <p:ext uri="{D42A27DB-BD31-4B8C-83A1-F6EECF244321}">
                <p14:modId xmlns:p14="http://schemas.microsoft.com/office/powerpoint/2010/main" val="4285445385"/>
              </p:ext>
            </p:extLst>
          </p:nvPr>
        </p:nvGraphicFramePr>
        <p:xfrm>
          <a:off x="304800" y="3733800"/>
          <a:ext cx="8534400" cy="1752600"/>
        </p:xfrm>
        <a:graphic>
          <a:graphicData uri="http://schemas.openxmlformats.org/drawingml/2006/table">
            <a:tbl>
              <a:tblPr firstRow="1" bandRow="1">
                <a:tableStyleId>{5C22544A-7EE6-4342-B048-85BDC9FD1C3A}</a:tableStyleId>
              </a:tblPr>
              <a:tblGrid>
                <a:gridCol w="2133600">
                  <a:extLst>
                    <a:ext uri="{9D8B030D-6E8A-4147-A177-3AD203B41FA5}">
                      <a16:colId xmlns:a16="http://schemas.microsoft.com/office/drawing/2014/main" val="3122539762"/>
                    </a:ext>
                  </a:extLst>
                </a:gridCol>
                <a:gridCol w="2133600">
                  <a:extLst>
                    <a:ext uri="{9D8B030D-6E8A-4147-A177-3AD203B41FA5}">
                      <a16:colId xmlns:a16="http://schemas.microsoft.com/office/drawing/2014/main" val="2918720032"/>
                    </a:ext>
                  </a:extLst>
                </a:gridCol>
                <a:gridCol w="2133600">
                  <a:extLst>
                    <a:ext uri="{9D8B030D-6E8A-4147-A177-3AD203B41FA5}">
                      <a16:colId xmlns:a16="http://schemas.microsoft.com/office/drawing/2014/main" val="2002538058"/>
                    </a:ext>
                  </a:extLst>
                </a:gridCol>
                <a:gridCol w="2133600">
                  <a:extLst>
                    <a:ext uri="{9D8B030D-6E8A-4147-A177-3AD203B41FA5}">
                      <a16:colId xmlns:a16="http://schemas.microsoft.com/office/drawing/2014/main" val="1794809976"/>
                    </a:ext>
                  </a:extLst>
                </a:gridCol>
              </a:tblGrid>
              <a:tr h="563880">
                <a:tc>
                  <a:txBody>
                    <a:bodyPr/>
                    <a:lstStyle/>
                    <a:p>
                      <a:endParaRPr lang="en-IN" dirty="0">
                        <a:solidFill>
                          <a:schemeClr val="tx1"/>
                        </a:solidFill>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Work in</a:t>
                      </a:r>
                      <a:r>
                        <a:rPr lang="en-IN" sz="180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Process</a:t>
                      </a:r>
                      <a:r>
                        <a:rPr lang="en-US" sz="1800" b="0" i="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Inventory</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Finished</a:t>
                      </a:r>
                      <a:r>
                        <a:rPr lang="en-IN" sz="180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Goods</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Inventory</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Cost of</a:t>
                      </a:r>
                      <a:r>
                        <a:rPr lang="en-IN" sz="180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Goods</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Sold</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143480686"/>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Completed Job 109</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−$19,000</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+$19,000</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tc>
                  <a:txBody>
                    <a:bodyPr/>
                    <a:lstStyle/>
                    <a:p>
                      <a:endParaRPr lang="en-IN" dirty="0">
                        <a:latin typeface="Times New Roman" panose="02020603050405020304" pitchFamily="18" charset="0"/>
                        <a:cs typeface="Times New Roman" panose="02020603050405020304" pitchFamily="18" charset="0"/>
                      </a:endParaRPr>
                    </a:p>
                  </a:txBody>
                  <a:tcPr>
                    <a:lnL w="12700" cmpd="sng">
                      <a:noFill/>
                    </a:lnL>
                    <a:lnR w="12700" cmpd="sng">
                      <a:noFill/>
                    </a:lnR>
                    <a:lnT w="1270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5812953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Completed Job 112</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  −27,000</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  +27,000</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702866098"/>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Sold Job 112</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endParaRPr lang="en-IN" dirty="0">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  −27,000</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+$27,000</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716149084"/>
                  </a:ext>
                </a:extLst>
              </a:tr>
            </a:tbl>
          </a:graphicData>
        </a:graphic>
      </p:graphicFrame>
      <p:sp>
        <p:nvSpPr>
          <p:cNvPr id="8"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a:t>
            </a:r>
            <a:r>
              <a:rPr lang="en-IN" sz="1200" dirty="0"/>
              <a:t>4</a:t>
            </a:r>
          </a:p>
        </p:txBody>
      </p:sp>
      <p:sp>
        <p:nvSpPr>
          <p:cNvPr id="10" name="Slide Number Placeholder 9"/>
          <p:cNvSpPr>
            <a:spLocks noGrp="1"/>
          </p:cNvSpPr>
          <p:nvPr>
            <p:ph type="sldNum" sz="quarter" idx="10"/>
          </p:nvPr>
        </p:nvSpPr>
        <p:spPr/>
        <p:txBody>
          <a:bodyPr/>
          <a:lstStyle/>
          <a:p>
            <a:fld id="{67B19427-F580-D146-B60E-4CADEE75497F}" type="slidenum">
              <a:rPr lang="en-US" smtClean="0"/>
              <a:pPr/>
              <a:t>50</a:t>
            </a:fld>
            <a:endParaRPr lang="en-US" dirty="0"/>
          </a:p>
        </p:txBody>
      </p:sp>
      <p:sp>
        <p:nvSpPr>
          <p:cNvPr id="11" name="Footer Placeholder 10"/>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2339796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E58B2-B739-0E48-A157-742B5CB943BE}"/>
              </a:ext>
            </a:extLst>
          </p:cNvPr>
          <p:cNvSpPr>
            <a:spLocks noGrp="1"/>
          </p:cNvSpPr>
          <p:nvPr>
            <p:ph type="title"/>
          </p:nvPr>
        </p:nvSpPr>
        <p:spPr/>
        <p:txBody>
          <a:bodyPr>
            <a:normAutofit fontScale="90000"/>
          </a:bodyPr>
          <a:lstStyle/>
          <a:p>
            <a:r>
              <a:rPr lang="en-US" dirty="0"/>
              <a:t>Cost of Goods Manufactured</a:t>
            </a:r>
          </a:p>
        </p:txBody>
      </p:sp>
      <p:sp>
        <p:nvSpPr>
          <p:cNvPr id="9" name="LOH">
            <a:extLst>
              <a:ext uri="{FF2B5EF4-FFF2-40B4-BE49-F238E27FC236}">
                <a16:creationId xmlns:a16="http://schemas.microsoft.com/office/drawing/2014/main" id="{8A0BC1B4-F8F7-BD4E-8675-84499C0C5243}"/>
              </a:ext>
            </a:extLst>
          </p:cNvPr>
          <p:cNvSpPr>
            <a:spLocks noGrp="1"/>
          </p:cNvSpPr>
          <p:nvPr>
            <p:ph sz="quarter" idx="12"/>
          </p:nvPr>
        </p:nvSpPr>
        <p:spPr/>
        <p:txBody>
          <a:bodyPr/>
          <a:lstStyle/>
          <a:p>
            <a:r>
              <a:rPr lang="en-US" dirty="0">
                <a:latin typeface="Times New Roman" panose="02020603050405020304" pitchFamily="18" charset="0"/>
                <a:cs typeface="Times New Roman" panose="02020603050405020304" pitchFamily="18" charset="0"/>
              </a:rPr>
              <a:t>LEARNING OBJECTIVE </a:t>
            </a:r>
            <a:r>
              <a:rPr lang="en-US" dirty="0" smtClean="0">
                <a:latin typeface="Times New Roman" panose="02020603050405020304" pitchFamily="18" charset="0"/>
                <a:cs typeface="Times New Roman" panose="02020603050405020304" pitchFamily="18" charset="0"/>
              </a:rPr>
              <a:t>5</a:t>
            </a:r>
            <a:endParaRPr lang="en-US" dirty="0">
              <a:latin typeface="Times New Roman" panose="02020603050405020304" pitchFamily="18" charset="0"/>
              <a:cs typeface="Times New Roman" panose="02020603050405020304" pitchFamily="18" charset="0"/>
            </a:endParaRPr>
          </a:p>
        </p:txBody>
      </p:sp>
      <p:sp>
        <p:nvSpPr>
          <p:cNvPr id="10" name="LO">
            <a:extLst>
              <a:ext uri="{FF2B5EF4-FFF2-40B4-BE49-F238E27FC236}">
                <a16:creationId xmlns:a16="http://schemas.microsoft.com/office/drawing/2014/main" id="{6D340D3D-D3F7-1C4B-8474-4FE1B56D1714}"/>
              </a:ext>
            </a:extLst>
          </p:cNvPr>
          <p:cNvSpPr>
            <a:spLocks noGrp="1"/>
          </p:cNvSpPr>
          <p:nvPr>
            <p:ph sz="quarter" idx="13"/>
          </p:nvPr>
        </p:nvSpPr>
        <p:spPr>
          <a:xfrm>
            <a:off x="0" y="1066800"/>
            <a:ext cx="9144000" cy="1219200"/>
          </a:xfrm>
        </p:spPr>
        <p:txBody>
          <a:bodyPr/>
          <a:lstStyle/>
          <a:p>
            <a:r>
              <a:rPr lang="en-US" dirty="0">
                <a:latin typeface="Times New Roman" panose="02020603050405020304" pitchFamily="18" charset="0"/>
                <a:cs typeface="Times New Roman" panose="02020603050405020304" pitchFamily="18" charset="0"/>
              </a:rPr>
              <a:t>Distinguish between under-and overapplied manufacturing overhead.</a:t>
            </a:r>
          </a:p>
        </p:txBody>
      </p:sp>
      <p:pic>
        <p:nvPicPr>
          <p:cNvPr id="13" name="Content Placeholder 6" descr="An illustration of a chart of applied manufacturing overhead. The illustration displays a three-line heading with the name of the company, Wallace company; the name of the content, cost of goods manufactured schedule; and the time duration, for the month ending January 31, 2020. The schedule has account names and 2 numeric columns. The line one reads, work in process January 1, with an amount of $0 in the second of two numeric columns. The line two reads direct materials used with an amount of $24,000 in the first of two numeric columns. The third line reads, direct labor with an amount of 28,000 in the first of two numeric columns. The next line shows manufacturing overhead applied with an amount of 22,400 in the first of two numeric columns. The next line displays total manufacturing costs with an amount of 74,400 in the second of two numeric columns. The next line displays total cost of work in process with an amount of 74,400 in the second of two numeric columns. The next line reads less work in process January 31, with an amount of 35,400 in the second of two numeric columns. The last line reads cost of goods manufactured with an amount of $39,000 in the second of two numeric columns.&#10;"/>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1164235" y="2438400"/>
            <a:ext cx="6844105" cy="3733800"/>
          </a:xfrm>
        </p:spPr>
      </p:pic>
      <p:sp>
        <p:nvSpPr>
          <p:cNvPr id="12" name="LON">
            <a:extLst>
              <a:ext uri="{FF2B5EF4-FFF2-40B4-BE49-F238E27FC236}">
                <a16:creationId xmlns:a16="http://schemas.microsoft.com/office/drawing/2014/main" id="{318C2D1B-67FD-824B-B17B-F2B527B83D4C}"/>
              </a:ext>
            </a:extLst>
          </p:cNvPr>
          <p:cNvSpPr>
            <a:spLocks noGrp="1"/>
          </p:cNvSpPr>
          <p:nvPr>
            <p:ph sz="quarter" idx="15"/>
          </p:nvPr>
        </p:nvSpPr>
        <p:spPr>
          <a:xfrm>
            <a:off x="295274" y="6416675"/>
            <a:ext cx="569089" cy="365125"/>
          </a:xfrm>
        </p:spPr>
        <p:txBody>
          <a:bodyPr/>
          <a:lstStyle/>
          <a:p>
            <a:r>
              <a:rPr lang="en-US" dirty="0" smtClean="0">
                <a:solidFill>
                  <a:schemeClr val="tx1"/>
                </a:solidFill>
                <a:latin typeface="Times New Roman" panose="02020603050405020304" pitchFamily="18" charset="0"/>
                <a:cs typeface="Times New Roman" panose="02020603050405020304" pitchFamily="18" charset="0"/>
              </a:rPr>
              <a:t>L</a:t>
            </a:r>
            <a:r>
              <a:rPr lang="en-US" sz="100" dirty="0" smtClean="0">
                <a:solidFill>
                  <a:schemeClr val="tx1"/>
                </a:solidFill>
                <a:latin typeface="Times New Roman" panose="02020603050405020304" pitchFamily="18" charset="0"/>
                <a:cs typeface="Times New Roman" panose="02020603050405020304" pitchFamily="18" charset="0"/>
              </a:rPr>
              <a:t> </a:t>
            </a:r>
            <a:r>
              <a:rPr lang="en-US" dirty="0" smtClean="0">
                <a:solidFill>
                  <a:schemeClr val="tx1"/>
                </a:solidFill>
                <a:latin typeface="Times New Roman" panose="02020603050405020304" pitchFamily="18" charset="0"/>
                <a:cs typeface="Times New Roman" panose="02020603050405020304" pitchFamily="18" charset="0"/>
              </a:rPr>
              <a:t>O 5</a:t>
            </a:r>
            <a:endParaRPr lang="en-US" dirty="0">
              <a:solidFill>
                <a:schemeClr val="tx1"/>
              </a:solidFill>
              <a:latin typeface="Times New Roman" panose="02020603050405020304" pitchFamily="18" charset="0"/>
              <a:cs typeface="Times New Roman" panose="02020603050405020304" pitchFamily="18" charset="0"/>
            </a:endParaRPr>
          </a:p>
        </p:txBody>
      </p:sp>
      <p:sp>
        <p:nvSpPr>
          <p:cNvPr id="7" name="Slide Number Placeholder">
            <a:extLst>
              <a:ext uri="{FF2B5EF4-FFF2-40B4-BE49-F238E27FC236}">
                <a16:creationId xmlns:a16="http://schemas.microsoft.com/office/drawing/2014/main" id="{F8512387-193F-8345-B77C-4A8B507623D0}"/>
              </a:ext>
            </a:extLst>
          </p:cNvPr>
          <p:cNvSpPr>
            <a:spLocks noGrp="1"/>
          </p:cNvSpPr>
          <p:nvPr>
            <p:ph type="sldNum" sz="quarter" idx="10"/>
          </p:nvPr>
        </p:nvSpPr>
        <p:spPr/>
        <p:txBody>
          <a:bodyPr/>
          <a:lstStyle/>
          <a:p>
            <a:fld id="{67B19427-F580-D146-B60E-4CADEE75497F}" type="slidenum">
              <a:rPr lang="en-US" smtClean="0"/>
              <a:pPr/>
              <a:t>51</a:t>
            </a:fld>
            <a:endParaRPr lang="en-US" dirty="0"/>
          </a:p>
        </p:txBody>
      </p:sp>
      <p:sp>
        <p:nvSpPr>
          <p:cNvPr id="8" name="Footer Placeholder">
            <a:extLst>
              <a:ext uri="{FF2B5EF4-FFF2-40B4-BE49-F238E27FC236}">
                <a16:creationId xmlns:a16="http://schemas.microsoft.com/office/drawing/2014/main" id="{360E2FA8-DD17-5440-A0DA-EDE48D030975}"/>
              </a:ext>
            </a:extLst>
          </p:cNvPr>
          <p:cNvSpPr>
            <a:spLocks noGrp="1"/>
          </p:cNvSpPr>
          <p:nvPr>
            <p:ph type="ftr" sz="quarter" idx="11"/>
          </p:nvPr>
        </p:nvSpPr>
        <p:spPr/>
        <p:txBody>
          <a:bodyPr/>
          <a:lstStyle/>
          <a:p>
            <a:r>
              <a:rPr lang="en-US"/>
              <a:t>Copyright ©2018 John Wiley &amp; Sons, Inc. </a:t>
            </a:r>
            <a:endParaRPr lang="en-US" dirty="0"/>
          </a:p>
        </p:txBody>
      </p:sp>
    </p:spTree>
    <p:extLst>
      <p:ext uri="{BB962C8B-B14F-4D97-AF65-F5344CB8AC3E}">
        <p14:creationId xmlns:p14="http://schemas.microsoft.com/office/powerpoint/2010/main" val="165178966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0"/>
            <a:ext cx="8686800" cy="1098399"/>
          </a:xfrm>
        </p:spPr>
        <p:txBody>
          <a:bodyPr>
            <a:noAutofit/>
          </a:bodyPr>
          <a:lstStyle/>
          <a:p>
            <a:r>
              <a:rPr lang="en-US" dirty="0">
                <a:latin typeface="Times New Roman" panose="02020603050405020304" pitchFamily="18" charset="0"/>
                <a:ea typeface="Source Sans Pro" charset="0"/>
                <a:cs typeface="Times New Roman" panose="02020603050405020304" pitchFamily="18" charset="0"/>
              </a:rPr>
              <a:t>Under- or </a:t>
            </a:r>
            <a:r>
              <a:rPr lang="en-US" dirty="0" smtClean="0">
                <a:latin typeface="Times New Roman" panose="02020603050405020304" pitchFamily="18" charset="0"/>
                <a:ea typeface="Source Sans Pro" charset="0"/>
                <a:cs typeface="Times New Roman" panose="02020603050405020304" pitchFamily="18" charset="0"/>
              </a:rPr>
              <a:t>Overapplied Manufacturing Overhead</a:t>
            </a:r>
            <a:endParaRPr lang="en-IN" sz="2400" b="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6"/>
          </p:nvPr>
        </p:nvSpPr>
        <p:spPr>
          <a:xfrm>
            <a:off x="304800" y="2057400"/>
            <a:ext cx="8534400" cy="1828800"/>
          </a:xfrm>
        </p:spPr>
        <p:txBody>
          <a:bodyPr/>
          <a:lstStyle/>
          <a:p>
            <a:pPr marL="291600" lvl="1" indent="-291600">
              <a:lnSpc>
                <a:spcPct val="100000"/>
              </a:lnSpc>
              <a:spcBef>
                <a:spcPts val="1000"/>
              </a:spcBef>
              <a:buClr>
                <a:srgbClr val="990000"/>
              </a:buClr>
            </a:pPr>
            <a:r>
              <a:rPr lang="en-US" altLang="en-US" sz="2800" dirty="0">
                <a:latin typeface="Times New Roman" panose="02020603050405020304" pitchFamily="18" charset="0"/>
                <a:cs typeface="Times New Roman" panose="02020603050405020304" pitchFamily="18" charset="0"/>
              </a:rPr>
              <a:t>A </a:t>
            </a:r>
            <a:r>
              <a:rPr lang="en-US" altLang="en-US" sz="2800" b="1" dirty="0">
                <a:latin typeface="Times New Roman" panose="02020603050405020304" pitchFamily="18" charset="0"/>
                <a:cs typeface="Times New Roman" panose="02020603050405020304" pitchFamily="18" charset="0"/>
              </a:rPr>
              <a:t>positive balance </a:t>
            </a:r>
            <a:r>
              <a:rPr lang="en-US" altLang="en-US" sz="2800" dirty="0">
                <a:latin typeface="Times New Roman" panose="02020603050405020304" pitchFamily="18" charset="0"/>
                <a:cs typeface="Times New Roman" panose="02020603050405020304" pitchFamily="18" charset="0"/>
              </a:rPr>
              <a:t>in manufacturing overhead means that overhead is </a:t>
            </a:r>
            <a:r>
              <a:rPr lang="en-US" altLang="en-US" sz="2800" b="1" dirty="0">
                <a:solidFill>
                  <a:schemeClr val="accent4"/>
                </a:solidFill>
                <a:latin typeface="Times New Roman" panose="02020603050405020304" pitchFamily="18" charset="0"/>
                <a:cs typeface="Times New Roman" panose="02020603050405020304" pitchFamily="18" charset="0"/>
              </a:rPr>
              <a:t>underapplied</a:t>
            </a:r>
          </a:p>
          <a:p>
            <a:pPr marL="291600" lvl="1" indent="-291600">
              <a:lnSpc>
                <a:spcPct val="100000"/>
              </a:lnSpc>
              <a:spcBef>
                <a:spcPts val="1000"/>
              </a:spcBef>
              <a:buClr>
                <a:srgbClr val="990000"/>
              </a:buClr>
            </a:pPr>
            <a:r>
              <a:rPr lang="en-US" altLang="en-US" sz="2800" dirty="0">
                <a:latin typeface="Times New Roman" panose="02020603050405020304" pitchFamily="18" charset="0"/>
                <a:cs typeface="Times New Roman" panose="02020603050405020304" pitchFamily="18" charset="0"/>
              </a:rPr>
              <a:t>A </a:t>
            </a:r>
            <a:r>
              <a:rPr lang="en-US" altLang="en-US" sz="2800" b="1" dirty="0">
                <a:latin typeface="Times New Roman" panose="02020603050405020304" pitchFamily="18" charset="0"/>
                <a:cs typeface="Times New Roman" panose="02020603050405020304" pitchFamily="18" charset="0"/>
              </a:rPr>
              <a:t>negative balance </a:t>
            </a:r>
            <a:r>
              <a:rPr lang="en-US" altLang="en-US" sz="2800" dirty="0">
                <a:latin typeface="Times New Roman" panose="02020603050405020304" pitchFamily="18" charset="0"/>
                <a:cs typeface="Times New Roman" panose="02020603050405020304" pitchFamily="18" charset="0"/>
              </a:rPr>
              <a:t>in manufacturing overhead means that overhead is </a:t>
            </a:r>
            <a:r>
              <a:rPr lang="en-US" altLang="en-US" sz="2800" b="1" dirty="0">
                <a:solidFill>
                  <a:schemeClr val="accent4"/>
                </a:solidFill>
                <a:latin typeface="Times New Roman" panose="02020603050405020304" pitchFamily="18" charset="0"/>
                <a:cs typeface="Times New Roman" panose="02020603050405020304" pitchFamily="18" charset="0"/>
              </a:rPr>
              <a:t>overapplied</a:t>
            </a:r>
          </a:p>
        </p:txBody>
      </p:sp>
      <p:sp>
        <p:nvSpPr>
          <p:cNvPr id="4" name="Content Placeholder 3"/>
          <p:cNvSpPr>
            <a:spLocks noGrp="1"/>
          </p:cNvSpPr>
          <p:nvPr>
            <p:ph sz="quarter" idx="17"/>
          </p:nvPr>
        </p:nvSpPr>
        <p:spPr>
          <a:xfrm>
            <a:off x="304800" y="4007001"/>
            <a:ext cx="8534400" cy="2012799"/>
          </a:xfrm>
        </p:spPr>
        <p:txBody>
          <a:bodyPr/>
          <a:lstStyle/>
          <a:p>
            <a:pPr marL="0" lvl="1" indent="0">
              <a:lnSpc>
                <a:spcPct val="100000"/>
              </a:lnSpc>
              <a:spcBef>
                <a:spcPts val="1200"/>
              </a:spcBef>
              <a:buClr>
                <a:srgbClr val="990000"/>
              </a:buClr>
              <a:buNone/>
            </a:pPr>
            <a:r>
              <a:rPr lang="en-US" altLang="en-US" sz="2600" dirty="0">
                <a:latin typeface="Times New Roman" panose="02020603050405020304" pitchFamily="18" charset="0"/>
                <a:cs typeface="Times New Roman" panose="02020603050405020304" pitchFamily="18" charset="0"/>
              </a:rPr>
              <a:t>Any </a:t>
            </a:r>
            <a:r>
              <a:rPr lang="en-US" altLang="en-US" sz="2600" b="1" dirty="0" smtClean="0">
                <a:latin typeface="Times New Roman" panose="02020603050405020304" pitchFamily="18" charset="0"/>
                <a:cs typeface="Times New Roman" panose="02020603050405020304" pitchFamily="18" charset="0"/>
              </a:rPr>
              <a:t>Year-end Balance</a:t>
            </a:r>
            <a:r>
              <a:rPr lang="en-US" altLang="en-US" sz="2600" dirty="0" smtClean="0">
                <a:latin typeface="Times New Roman" panose="02020603050405020304" pitchFamily="18" charset="0"/>
                <a:cs typeface="Times New Roman" panose="02020603050405020304" pitchFamily="18" charset="0"/>
              </a:rPr>
              <a:t> in </a:t>
            </a:r>
            <a:r>
              <a:rPr lang="en-US" altLang="en-US" sz="2600" dirty="0">
                <a:latin typeface="Times New Roman" panose="02020603050405020304" pitchFamily="18" charset="0"/>
                <a:cs typeface="Times New Roman" panose="02020603050405020304" pitchFamily="18" charset="0"/>
              </a:rPr>
              <a:t>manufacturing overhead is eliminated by adjusting cost of goods sold (</a:t>
            </a:r>
            <a:r>
              <a:rPr lang="en-US" altLang="en-US" sz="2600" dirty="0" smtClean="0">
                <a:latin typeface="Times New Roman" panose="02020603050405020304" pitchFamily="18" charset="0"/>
                <a:cs typeface="Times New Roman" panose="02020603050405020304" pitchFamily="18" charset="0"/>
              </a:rPr>
              <a:t>C</a:t>
            </a:r>
            <a:r>
              <a:rPr lang="en-US" altLang="en-US" sz="100" dirty="0" smtClean="0">
                <a:latin typeface="Times New Roman" panose="02020603050405020304" pitchFamily="18" charset="0"/>
                <a:cs typeface="Times New Roman" panose="02020603050405020304" pitchFamily="18" charset="0"/>
              </a:rPr>
              <a:t> </a:t>
            </a:r>
            <a:r>
              <a:rPr lang="en-US" altLang="en-US" sz="2600" dirty="0" smtClean="0">
                <a:latin typeface="Times New Roman" panose="02020603050405020304" pitchFamily="18" charset="0"/>
                <a:cs typeface="Times New Roman" panose="02020603050405020304" pitchFamily="18" charset="0"/>
              </a:rPr>
              <a:t>O</a:t>
            </a:r>
            <a:r>
              <a:rPr lang="en-US" altLang="en-US" sz="100" dirty="0" smtClean="0">
                <a:latin typeface="Times New Roman" panose="02020603050405020304" pitchFamily="18" charset="0"/>
                <a:cs typeface="Times New Roman" panose="02020603050405020304" pitchFamily="18" charset="0"/>
              </a:rPr>
              <a:t> </a:t>
            </a:r>
            <a:r>
              <a:rPr lang="en-US" altLang="en-US" sz="2600" dirty="0" smtClean="0">
                <a:latin typeface="Times New Roman" panose="02020603050405020304" pitchFamily="18" charset="0"/>
                <a:cs typeface="Times New Roman" panose="02020603050405020304" pitchFamily="18" charset="0"/>
              </a:rPr>
              <a:t>G</a:t>
            </a:r>
            <a:r>
              <a:rPr lang="en-US" altLang="en-US" sz="100" dirty="0" smtClean="0">
                <a:latin typeface="Times New Roman" panose="02020603050405020304" pitchFamily="18" charset="0"/>
                <a:cs typeface="Times New Roman" panose="02020603050405020304" pitchFamily="18" charset="0"/>
              </a:rPr>
              <a:t> </a:t>
            </a:r>
            <a:r>
              <a:rPr lang="en-US" altLang="en-US" sz="2600" dirty="0" smtClean="0">
                <a:latin typeface="Times New Roman" panose="02020603050405020304" pitchFamily="18" charset="0"/>
                <a:cs typeface="Times New Roman" panose="02020603050405020304" pitchFamily="18" charset="0"/>
              </a:rPr>
              <a:t>S</a:t>
            </a:r>
            <a:r>
              <a:rPr lang="en-US" altLang="en-US" sz="2600" dirty="0">
                <a:latin typeface="Times New Roman" panose="02020603050405020304" pitchFamily="18" charset="0"/>
                <a:cs typeface="Times New Roman" panose="02020603050405020304" pitchFamily="18" charset="0"/>
              </a:rPr>
              <a:t>)</a:t>
            </a:r>
          </a:p>
          <a:p>
            <a:pPr marL="291600" lvl="1" indent="-291600">
              <a:lnSpc>
                <a:spcPct val="100000"/>
              </a:lnSpc>
              <a:spcBef>
                <a:spcPts val="1000"/>
              </a:spcBef>
              <a:buClr>
                <a:srgbClr val="990000"/>
              </a:buClr>
              <a:buSzPct val="100000"/>
              <a:buFont typeface="Arial" panose="020B0604020202020204" pitchFamily="34" charset="0"/>
              <a:buChar char="•"/>
            </a:pPr>
            <a:r>
              <a:rPr lang="en-US" altLang="en-US" sz="2600" b="1" dirty="0">
                <a:solidFill>
                  <a:schemeClr val="accent4"/>
                </a:solidFill>
                <a:latin typeface="Times New Roman" panose="02020603050405020304" pitchFamily="18" charset="0"/>
                <a:cs typeface="Times New Roman" panose="02020603050405020304" pitchFamily="18" charset="0"/>
              </a:rPr>
              <a:t>Underapplied overhead </a:t>
            </a:r>
            <a:r>
              <a:rPr lang="en-US" altLang="en-US" sz="2600" dirty="0">
                <a:latin typeface="Times New Roman" panose="02020603050405020304" pitchFamily="18" charset="0"/>
                <a:cs typeface="Times New Roman" panose="02020603050405020304" pitchFamily="18" charset="0"/>
              </a:rPr>
              <a:t>increases </a:t>
            </a:r>
            <a:r>
              <a:rPr lang="en-US" altLang="en-US" sz="2600" dirty="0" smtClean="0">
                <a:latin typeface="Times New Roman" panose="02020603050405020304" pitchFamily="18" charset="0"/>
                <a:cs typeface="Times New Roman" panose="02020603050405020304" pitchFamily="18" charset="0"/>
              </a:rPr>
              <a:t>C</a:t>
            </a:r>
            <a:r>
              <a:rPr lang="en-US" altLang="en-US" sz="100" dirty="0" smtClean="0">
                <a:latin typeface="Times New Roman" panose="02020603050405020304" pitchFamily="18" charset="0"/>
                <a:cs typeface="Times New Roman" panose="02020603050405020304" pitchFamily="18" charset="0"/>
              </a:rPr>
              <a:t> </a:t>
            </a:r>
            <a:r>
              <a:rPr lang="en-US" altLang="en-US" sz="2600" dirty="0" smtClean="0">
                <a:latin typeface="Times New Roman" panose="02020603050405020304" pitchFamily="18" charset="0"/>
                <a:cs typeface="Times New Roman" panose="02020603050405020304" pitchFamily="18" charset="0"/>
              </a:rPr>
              <a:t>O</a:t>
            </a:r>
            <a:r>
              <a:rPr lang="en-US" altLang="en-US" sz="100" dirty="0" smtClean="0">
                <a:latin typeface="Times New Roman" panose="02020603050405020304" pitchFamily="18" charset="0"/>
                <a:cs typeface="Times New Roman" panose="02020603050405020304" pitchFamily="18" charset="0"/>
              </a:rPr>
              <a:t> </a:t>
            </a:r>
            <a:r>
              <a:rPr lang="en-US" altLang="en-US" sz="2600" dirty="0" smtClean="0">
                <a:latin typeface="Times New Roman" panose="02020603050405020304" pitchFamily="18" charset="0"/>
                <a:cs typeface="Times New Roman" panose="02020603050405020304" pitchFamily="18" charset="0"/>
              </a:rPr>
              <a:t>G</a:t>
            </a:r>
            <a:r>
              <a:rPr lang="en-US" altLang="en-US" sz="100" dirty="0" smtClean="0">
                <a:latin typeface="Times New Roman" panose="02020603050405020304" pitchFamily="18" charset="0"/>
                <a:cs typeface="Times New Roman" panose="02020603050405020304" pitchFamily="18" charset="0"/>
              </a:rPr>
              <a:t> </a:t>
            </a:r>
            <a:r>
              <a:rPr lang="en-US" altLang="en-US" sz="2600" dirty="0" smtClean="0">
                <a:latin typeface="Times New Roman" panose="02020603050405020304" pitchFamily="18" charset="0"/>
                <a:cs typeface="Times New Roman" panose="02020603050405020304" pitchFamily="18" charset="0"/>
              </a:rPr>
              <a:t>S</a:t>
            </a:r>
            <a:endParaRPr lang="en-US" altLang="en-US" sz="2600" dirty="0">
              <a:latin typeface="Times New Roman" panose="02020603050405020304" pitchFamily="18" charset="0"/>
              <a:cs typeface="Times New Roman" panose="02020603050405020304" pitchFamily="18" charset="0"/>
            </a:endParaRPr>
          </a:p>
          <a:p>
            <a:pPr marL="291600" lvl="1" indent="-291600">
              <a:lnSpc>
                <a:spcPct val="100000"/>
              </a:lnSpc>
              <a:spcBef>
                <a:spcPts val="1000"/>
              </a:spcBef>
              <a:buClr>
                <a:srgbClr val="990000"/>
              </a:buClr>
              <a:buSzPct val="100000"/>
              <a:buFont typeface="Arial" panose="020B0604020202020204" pitchFamily="34" charset="0"/>
              <a:buChar char="•"/>
            </a:pPr>
            <a:r>
              <a:rPr lang="en-US" altLang="en-US" sz="2600" b="1" dirty="0">
                <a:solidFill>
                  <a:schemeClr val="accent4"/>
                </a:solidFill>
                <a:latin typeface="Times New Roman" panose="02020603050405020304" pitchFamily="18" charset="0"/>
                <a:cs typeface="Times New Roman" panose="02020603050405020304" pitchFamily="18" charset="0"/>
              </a:rPr>
              <a:t>Overapplied overhead </a:t>
            </a:r>
            <a:r>
              <a:rPr lang="en-US" altLang="en-US" sz="2600" dirty="0">
                <a:latin typeface="Times New Roman" panose="02020603050405020304" pitchFamily="18" charset="0"/>
                <a:cs typeface="Times New Roman" panose="02020603050405020304" pitchFamily="18" charset="0"/>
              </a:rPr>
              <a:t>decreases </a:t>
            </a:r>
            <a:r>
              <a:rPr lang="en-US" altLang="en-US" sz="2600" dirty="0" smtClean="0">
                <a:latin typeface="Times New Roman" panose="02020603050405020304" pitchFamily="18" charset="0"/>
                <a:cs typeface="Times New Roman" panose="02020603050405020304" pitchFamily="18" charset="0"/>
              </a:rPr>
              <a:t>C</a:t>
            </a:r>
            <a:r>
              <a:rPr lang="en-US" altLang="en-US" sz="100" dirty="0" smtClean="0">
                <a:latin typeface="Times New Roman" panose="02020603050405020304" pitchFamily="18" charset="0"/>
                <a:cs typeface="Times New Roman" panose="02020603050405020304" pitchFamily="18" charset="0"/>
              </a:rPr>
              <a:t> </a:t>
            </a:r>
            <a:r>
              <a:rPr lang="en-US" altLang="en-US" sz="2600" dirty="0" smtClean="0">
                <a:latin typeface="Times New Roman" panose="02020603050405020304" pitchFamily="18" charset="0"/>
                <a:cs typeface="Times New Roman" panose="02020603050405020304" pitchFamily="18" charset="0"/>
              </a:rPr>
              <a:t>O</a:t>
            </a:r>
            <a:r>
              <a:rPr lang="en-US" altLang="en-US" sz="100" dirty="0" smtClean="0">
                <a:latin typeface="Times New Roman" panose="02020603050405020304" pitchFamily="18" charset="0"/>
                <a:cs typeface="Times New Roman" panose="02020603050405020304" pitchFamily="18" charset="0"/>
              </a:rPr>
              <a:t> </a:t>
            </a:r>
            <a:r>
              <a:rPr lang="en-US" altLang="en-US" sz="2600" dirty="0" smtClean="0">
                <a:latin typeface="Times New Roman" panose="02020603050405020304" pitchFamily="18" charset="0"/>
                <a:cs typeface="Times New Roman" panose="02020603050405020304" pitchFamily="18" charset="0"/>
              </a:rPr>
              <a:t>G</a:t>
            </a:r>
            <a:r>
              <a:rPr lang="en-US" altLang="en-US" sz="100" dirty="0" smtClean="0">
                <a:latin typeface="Times New Roman" panose="02020603050405020304" pitchFamily="18" charset="0"/>
                <a:cs typeface="Times New Roman" panose="02020603050405020304" pitchFamily="18" charset="0"/>
              </a:rPr>
              <a:t> </a:t>
            </a:r>
            <a:r>
              <a:rPr lang="en-US" altLang="en-US" sz="2600" dirty="0" smtClean="0">
                <a:latin typeface="Times New Roman" panose="02020603050405020304" pitchFamily="18" charset="0"/>
                <a:cs typeface="Times New Roman" panose="02020603050405020304" pitchFamily="18" charset="0"/>
              </a:rPr>
              <a:t>S</a:t>
            </a:r>
            <a:endParaRPr lang="en-IN" sz="2600" dirty="0">
              <a:latin typeface="Times New Roman" panose="02020603050405020304" pitchFamily="18" charset="0"/>
              <a:cs typeface="Times New Roman" panose="02020603050405020304" pitchFamily="18" charset="0"/>
            </a:endParaRPr>
          </a:p>
        </p:txBody>
      </p:sp>
      <p:sp>
        <p:nvSpPr>
          <p:cNvPr id="9"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5</a:t>
            </a:r>
            <a:endParaRPr lang="en-IN" sz="1200" dirty="0"/>
          </a:p>
        </p:txBody>
      </p:sp>
      <p:sp>
        <p:nvSpPr>
          <p:cNvPr id="6" name="Slide Number Placeholder 5"/>
          <p:cNvSpPr>
            <a:spLocks noGrp="1"/>
          </p:cNvSpPr>
          <p:nvPr>
            <p:ph type="sldNum" sz="quarter" idx="10"/>
          </p:nvPr>
        </p:nvSpPr>
        <p:spPr/>
        <p:txBody>
          <a:bodyPr/>
          <a:lstStyle/>
          <a:p>
            <a:fld id="{67B19427-F580-D146-B60E-4CADEE75497F}" type="slidenum">
              <a:rPr lang="en-US" smtClean="0"/>
              <a:pPr/>
              <a:t>52</a:t>
            </a:fld>
            <a:endParaRPr lang="en-US" dirty="0"/>
          </a:p>
        </p:txBody>
      </p:sp>
      <p:sp>
        <p:nvSpPr>
          <p:cNvPr id="7" name="Footer Placeholder 6"/>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4089584695"/>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761999"/>
          </a:xfrm>
        </p:spPr>
        <p:txBody>
          <a:bodyPr>
            <a:normAutofit fontScale="90000"/>
          </a:bodyPr>
          <a:lstStyle/>
          <a:p>
            <a:r>
              <a:rPr lang="en-US" sz="4400" dirty="0"/>
              <a:t>Under- or Overapplied </a:t>
            </a:r>
            <a:r>
              <a:rPr lang="en-US" sz="4400" dirty="0" smtClean="0"/>
              <a:t>Overhead </a:t>
            </a:r>
            <a:r>
              <a:rPr lang="en-US" sz="2700" b="0" dirty="0" smtClean="0"/>
              <a:t>(1 of 2)</a:t>
            </a:r>
            <a:endParaRPr lang="en-IN" sz="2700" b="0" dirty="0"/>
          </a:p>
        </p:txBody>
      </p:sp>
      <p:sp>
        <p:nvSpPr>
          <p:cNvPr id="3" name="Content Placeholder 2"/>
          <p:cNvSpPr>
            <a:spLocks noGrp="1"/>
          </p:cNvSpPr>
          <p:nvPr>
            <p:ph sz="quarter" idx="17"/>
          </p:nvPr>
        </p:nvSpPr>
        <p:spPr>
          <a:xfrm>
            <a:off x="304800" y="1815767"/>
            <a:ext cx="3886200" cy="1765633"/>
          </a:xfrm>
        </p:spPr>
        <p:txBody>
          <a:bodyPr/>
          <a:lstStyle/>
          <a:p>
            <a:r>
              <a:rPr lang="en-US" sz="2400" dirty="0"/>
              <a:t>Since Wallace’s overhead is underapplied, we adjust the overhead account and cost of goods sold as shown in i</a:t>
            </a:r>
            <a:r>
              <a:rPr lang="en-US" sz="2400" dirty="0" smtClean="0"/>
              <a:t>llustration </a:t>
            </a:r>
            <a:r>
              <a:rPr lang="en-US" sz="2400" dirty="0"/>
              <a:t>2.28</a:t>
            </a:r>
            <a:r>
              <a:rPr lang="en-US" sz="2400" dirty="0" smtClean="0"/>
              <a:t>.</a:t>
            </a:r>
            <a:endParaRPr lang="en-US" altLang="en-US" sz="2400" dirty="0"/>
          </a:p>
        </p:txBody>
      </p:sp>
      <p:pic>
        <p:nvPicPr>
          <p:cNvPr id="7" name="Content Placeholder 6" descr="An illustration of manufacturing overhead. The incurred manufacturing overhead are $13,800, 6,000, and 4,000. The applied manufacturing overhead is negative 22,400. The under applied balance $1,400.&#10;"/>
          <p:cNvPicPr>
            <a:picLocks noGrp="1" noChangeAspect="1"/>
          </p:cNvPicPr>
          <p:nvPr>
            <p:ph sz="quarter" idx="19"/>
          </p:nvPr>
        </p:nvPicPr>
        <p:blipFill>
          <a:blip r:embed="rId2">
            <a:extLst>
              <a:ext uri="{28A0092B-C50C-407E-A947-70E740481C1C}">
                <a14:useLocalDpi xmlns:a14="http://schemas.microsoft.com/office/drawing/2010/main" val="0"/>
              </a:ext>
            </a:extLst>
          </a:blip>
          <a:stretch>
            <a:fillRect/>
          </a:stretch>
        </p:blipFill>
        <p:spPr>
          <a:xfrm>
            <a:off x="4953000" y="1860551"/>
            <a:ext cx="3796877" cy="2207995"/>
          </a:xfrm>
        </p:spPr>
      </p:pic>
      <p:graphicFrame>
        <p:nvGraphicFramePr>
          <p:cNvPr id="8" name="Content Placeholder 7" descr="Table is accessible to screenreaders"/>
          <p:cNvGraphicFramePr>
            <a:graphicFrameLocks noGrp="1"/>
          </p:cNvGraphicFramePr>
          <p:nvPr>
            <p:ph sz="quarter" idx="18"/>
            <p:extLst>
              <p:ext uri="{D42A27DB-BD31-4B8C-83A1-F6EECF244321}">
                <p14:modId xmlns:p14="http://schemas.microsoft.com/office/powerpoint/2010/main" val="3416085871"/>
              </p:ext>
            </p:extLst>
          </p:nvPr>
        </p:nvGraphicFramePr>
        <p:xfrm>
          <a:off x="381000" y="4495800"/>
          <a:ext cx="6934200" cy="1752600"/>
        </p:xfrm>
        <a:graphic>
          <a:graphicData uri="http://schemas.openxmlformats.org/drawingml/2006/table">
            <a:tbl>
              <a:tblPr firstRow="1" bandRow="1">
                <a:tableStyleId>{5C22544A-7EE6-4342-B048-85BDC9FD1C3A}</a:tableStyleId>
              </a:tblPr>
              <a:tblGrid>
                <a:gridCol w="2844800">
                  <a:extLst>
                    <a:ext uri="{9D8B030D-6E8A-4147-A177-3AD203B41FA5}">
                      <a16:colId xmlns:a16="http://schemas.microsoft.com/office/drawing/2014/main" val="3588020600"/>
                    </a:ext>
                  </a:extLst>
                </a:gridCol>
                <a:gridCol w="2032000">
                  <a:extLst>
                    <a:ext uri="{9D8B030D-6E8A-4147-A177-3AD203B41FA5}">
                      <a16:colId xmlns:a16="http://schemas.microsoft.com/office/drawing/2014/main" val="5192839"/>
                    </a:ext>
                  </a:extLst>
                </a:gridCol>
                <a:gridCol w="2057400">
                  <a:extLst>
                    <a:ext uri="{9D8B030D-6E8A-4147-A177-3AD203B41FA5}">
                      <a16:colId xmlns:a16="http://schemas.microsoft.com/office/drawing/2014/main" val="846284176"/>
                    </a:ext>
                  </a:extLst>
                </a:gridCol>
              </a:tblGrid>
              <a:tr h="370840">
                <a:tc>
                  <a:txBody>
                    <a:bodyPr/>
                    <a:lstStyle/>
                    <a:p>
                      <a:endParaRPr lang="en-IN" dirty="0">
                        <a:solidFill>
                          <a:schemeClr val="tx1"/>
                        </a:solidFill>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Manufacturing</a:t>
                      </a:r>
                      <a:r>
                        <a:rPr lang="en-IN" sz="180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Overhead</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nchor="b">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Cost of</a:t>
                      </a:r>
                      <a:r>
                        <a:rPr lang="en-IN" sz="1800" u="none" strike="noStrike" baseline="0" dirty="0" smtClean="0">
                          <a:solidFill>
                            <a:schemeClr val="tx1"/>
                          </a:solidFill>
                          <a:effectLst/>
                          <a:latin typeface="Times New Roman" panose="02020603050405020304" pitchFamily="18" charset="0"/>
                          <a:cs typeface="Times New Roman" panose="02020603050405020304" pitchFamily="18" charset="0"/>
                        </a:rPr>
                        <a:t> </a:t>
                      </a:r>
                      <a:r>
                        <a:rPr lang="en-US" sz="1800" u="none" strike="noStrike" dirty="0" smtClean="0">
                          <a:solidFill>
                            <a:schemeClr val="tx1"/>
                          </a:solidFill>
                          <a:effectLst/>
                          <a:latin typeface="Times New Roman" panose="02020603050405020304" pitchFamily="18" charset="0"/>
                          <a:cs typeface="Times New Roman" panose="02020603050405020304" pitchFamily="18" charset="0"/>
                        </a:rPr>
                        <a:t>Goods Sold</a:t>
                      </a:r>
                      <a:endParaRPr lang="en-US" sz="1800" b="0" i="0" u="none" strike="noStrike" dirty="0" smtClean="0">
                        <a:solidFill>
                          <a:schemeClr val="tx1"/>
                        </a:solidFill>
                        <a:effectLst/>
                        <a:latin typeface="Times New Roman" panose="02020603050405020304" pitchFamily="18" charset="0"/>
                        <a:cs typeface="Times New Roman" panose="02020603050405020304" pitchFamily="18" charset="0"/>
                      </a:endParaRPr>
                    </a:p>
                  </a:txBody>
                  <a:tcPr anchor="b">
                    <a:lnL w="12700" cmpd="sng">
                      <a:noFill/>
                    </a:lnL>
                    <a:lnR w="12700" cmpd="sng">
                      <a:noFill/>
                    </a:lnR>
                    <a:lnT w="12700" cmpd="sng">
                      <a:noFill/>
                    </a:lnT>
                    <a:lnB w="381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85148938"/>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Unadjusted balance</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$1,400</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$39,000</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381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85567852"/>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Adjustment</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Calibri" panose="020F0502020204030204" pitchFamily="34" charset="0"/>
                          <a:cs typeface="Times New Roman" panose="02020603050405020304" pitchFamily="18" charset="0"/>
                        </a:rPr>
                        <a:t>−</a:t>
                      </a:r>
                      <a:r>
                        <a:rPr lang="en-US" sz="1800" u="none" strike="noStrike" dirty="0" smtClean="0">
                          <a:effectLst/>
                          <a:latin typeface="Times New Roman" panose="02020603050405020304" pitchFamily="18" charset="0"/>
                          <a:cs typeface="Times New Roman" panose="02020603050405020304" pitchFamily="18" charset="0"/>
                        </a:rPr>
                        <a:t>1,400</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1,400</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34152057"/>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Adjusted balance</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        0</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tc>
                  <a:txBody>
                    <a:bodyPr/>
                    <a:lstStyle/>
                    <a:p>
                      <a:pPr marL="0" marR="0" indent="0" algn="r" defTabSz="914400" rtl="0" eaLnBrk="1" fontAlgn="auto" latinLnBrk="0" hangingPunct="1">
                        <a:lnSpc>
                          <a:spcPct val="100000"/>
                        </a:lnSpc>
                        <a:spcBef>
                          <a:spcPts val="0"/>
                        </a:spcBef>
                        <a:spcAft>
                          <a:spcPts val="0"/>
                        </a:spcAft>
                        <a:buClrTx/>
                        <a:buSzTx/>
                        <a:buFontTx/>
                        <a:buNone/>
                        <a:tabLst/>
                        <a:defRPr/>
                      </a:pPr>
                      <a:r>
                        <a:rPr lang="en-US" sz="1800" u="none" strike="noStrike" dirty="0" smtClean="0">
                          <a:effectLst/>
                          <a:latin typeface="Times New Roman" panose="02020603050405020304" pitchFamily="18" charset="0"/>
                          <a:cs typeface="Times New Roman" panose="02020603050405020304" pitchFamily="18" charset="0"/>
                        </a:rPr>
                        <a:t>$40,400</a:t>
                      </a:r>
                      <a:endParaRPr lang="en-US" sz="1800" b="0" i="0" u="none" strike="noStrike" dirty="0" smtClean="0">
                        <a:solidFill>
                          <a:srgbClr val="000000"/>
                        </a:solidFill>
                        <a:effectLst/>
                        <a:latin typeface="Times New Roman" panose="02020603050405020304" pitchFamily="18" charset="0"/>
                        <a:cs typeface="Times New Roman" panose="02020603050405020304" pitchFamily="18" charset="0"/>
                      </a:endParaRPr>
                    </a:p>
                  </a:txBody>
                  <a:tcPr>
                    <a:lnL w="12700" cmpd="sng">
                      <a:noFill/>
                    </a:lnL>
                    <a:lnR w="12700" cmpd="sng">
                      <a:noFill/>
                    </a:lnR>
                    <a:lnT w="12700" cmpd="sng">
                      <a:noFill/>
                    </a:lnT>
                    <a:lnB w="12700" cmpd="sng">
                      <a:noFill/>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39451083"/>
                  </a:ext>
                </a:extLst>
              </a:tr>
            </a:tbl>
          </a:graphicData>
        </a:graphic>
      </p:graphicFrame>
      <p:sp>
        <p:nvSpPr>
          <p:cNvPr id="10"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a:t>
            </a:r>
            <a:r>
              <a:rPr lang="en-IN" sz="1200" dirty="0"/>
              <a:t>5</a:t>
            </a:r>
          </a:p>
        </p:txBody>
      </p:sp>
      <p:sp>
        <p:nvSpPr>
          <p:cNvPr id="5" name="Slide Number Placeholder 4"/>
          <p:cNvSpPr>
            <a:spLocks noGrp="1"/>
          </p:cNvSpPr>
          <p:nvPr>
            <p:ph type="sldNum" sz="quarter" idx="10"/>
          </p:nvPr>
        </p:nvSpPr>
        <p:spPr/>
        <p:txBody>
          <a:bodyPr/>
          <a:lstStyle/>
          <a:p>
            <a:fld id="{67B19427-F580-D146-B60E-4CADEE75497F}" type="slidenum">
              <a:rPr lang="en-US" smtClean="0"/>
              <a:pPr/>
              <a:t>53</a:t>
            </a:fld>
            <a:endParaRPr lang="en-US" dirty="0"/>
          </a:p>
        </p:txBody>
      </p:sp>
      <p:sp>
        <p:nvSpPr>
          <p:cNvPr id="6" name="Footer Placeholder 5"/>
          <p:cNvSpPr>
            <a:spLocks noGrp="1"/>
          </p:cNvSpPr>
          <p:nvPr>
            <p:ph type="ftr" sz="quarter" idx="11"/>
          </p:nvPr>
        </p:nvSpPr>
        <p:spPr/>
        <p:txBody>
          <a:bodyPr/>
          <a:lstStyle/>
          <a:p>
            <a:r>
              <a:rPr lang="en-IN" dirty="0" smtClean="0"/>
              <a:t>Copyright ©2018 John Wiley &amp; Sons, Inc.</a:t>
            </a:r>
            <a:endParaRPr lang="en-US" dirty="0" smtClean="0"/>
          </a:p>
        </p:txBody>
      </p:sp>
    </p:spTree>
    <p:extLst>
      <p:ext uri="{BB962C8B-B14F-4D97-AF65-F5344CB8AC3E}">
        <p14:creationId xmlns:p14="http://schemas.microsoft.com/office/powerpoint/2010/main" val="1219364376"/>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a:t>Under- or Overapplied </a:t>
            </a:r>
            <a:r>
              <a:rPr lang="en-US" sz="4400" dirty="0" smtClean="0"/>
              <a:t>Overhead </a:t>
            </a:r>
            <a:r>
              <a:rPr lang="en-US" sz="2700" b="0" dirty="0" smtClean="0"/>
              <a:t>(2 of 2)</a:t>
            </a:r>
            <a:endParaRPr lang="en-IN" sz="2700" b="0" dirty="0"/>
          </a:p>
        </p:txBody>
      </p:sp>
      <p:pic>
        <p:nvPicPr>
          <p:cNvPr id="7" name="Content Placeholder 6" descr="An illustration of a chart of partial income statement. The illustration displays a three-line heading with the name of the company, Wallace company; the name of the content, income statement (partial); and the time duration, for the month ending January 31, 2020. The line one reads, sales revenue, with an amount of $ 50,000 in the second of two numeric columns. The line reads cost of goods sold. The third line reads, finished goods inventory, January 1 with an amount of $ 0 in the first on two numeric columns. The next line shows cost of goods manufactured with an amount of 39,000 displayed red font in the first of two numeric columns. The next line displays cost of goods available for sale with an amount of 39,000 in the first on two numeric columns. The next line displays less: finished goods inventory, January 31 with an amount of 0 in the first on two numeric columns. The next line reads cost of goods sold - unadjustable with an amount of 39,000 in the first of two numeric columns. The next line reads add: adjustment for under applied overhead with an amount of 1,400 in the first of two numeric columns. The next line displays cost of goods sold – adjustable with an amount of 40,400 in the second of two numeric columns. The last line reads gross profit with an amount of $9,600 in the second of two numeric columns.&#10;"/>
          <p:cNvPicPr>
            <a:picLocks noGrp="1" noChangeAspect="1"/>
          </p:cNvPicPr>
          <p:nvPr>
            <p:ph sz="quarter" idx="16"/>
          </p:nvPr>
        </p:nvPicPr>
        <p:blipFill>
          <a:blip r:embed="rId2">
            <a:extLst>
              <a:ext uri="{28A0092B-C50C-407E-A947-70E740481C1C}">
                <a14:useLocalDpi xmlns:a14="http://schemas.microsoft.com/office/drawing/2010/main" val="0"/>
              </a:ext>
            </a:extLst>
          </a:blip>
          <a:stretch>
            <a:fillRect/>
          </a:stretch>
        </p:blipFill>
        <p:spPr>
          <a:xfrm>
            <a:off x="762000" y="1960518"/>
            <a:ext cx="7758545" cy="4160205"/>
          </a:xfrm>
        </p:spPr>
      </p:pic>
      <p:sp>
        <p:nvSpPr>
          <p:cNvPr id="8"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a:t>
            </a:r>
            <a:r>
              <a:rPr lang="en-IN" sz="1200" dirty="0"/>
              <a:t>5</a:t>
            </a:r>
          </a:p>
        </p:txBody>
      </p:sp>
      <p:sp>
        <p:nvSpPr>
          <p:cNvPr id="4" name="Slide Number Placeholder 3"/>
          <p:cNvSpPr>
            <a:spLocks noGrp="1"/>
          </p:cNvSpPr>
          <p:nvPr>
            <p:ph type="sldNum" sz="quarter" idx="10"/>
          </p:nvPr>
        </p:nvSpPr>
        <p:spPr/>
        <p:txBody>
          <a:bodyPr/>
          <a:lstStyle/>
          <a:p>
            <a:fld id="{67B19427-F580-D146-B60E-4CADEE75497F}" type="slidenum">
              <a:rPr lang="en-US" smtClean="0"/>
              <a:pPr/>
              <a:t>54</a:t>
            </a:fld>
            <a:endParaRPr lang="en-US" dirty="0"/>
          </a:p>
        </p:txBody>
      </p:sp>
      <p:sp>
        <p:nvSpPr>
          <p:cNvPr id="5" name="Footer Placeholder 4"/>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218651900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685799"/>
          </a:xfrm>
        </p:spPr>
        <p:txBody>
          <a:bodyPr/>
          <a:lstStyle/>
          <a:p>
            <a:r>
              <a:rPr lang="en-US" dirty="0">
                <a:latin typeface="Times New Roman" panose="02020603050405020304" pitchFamily="18" charset="0"/>
                <a:ea typeface="Source Sans Pro" charset="0"/>
                <a:cs typeface="Times New Roman" panose="02020603050405020304" pitchFamily="18" charset="0"/>
              </a:rPr>
              <a:t>Do It! 5: </a:t>
            </a:r>
            <a:r>
              <a:rPr lang="en-US" dirty="0">
                <a:solidFill>
                  <a:srgbClr val="196E78"/>
                </a:solidFill>
                <a:ea typeface="Source Sans Pro" charset="0"/>
              </a:rPr>
              <a:t>Applied Overhead</a:t>
            </a:r>
            <a:endParaRPr lang="en-IN" dirty="0"/>
          </a:p>
        </p:txBody>
      </p:sp>
      <p:sp>
        <p:nvSpPr>
          <p:cNvPr id="3" name="Content Placeholder 2"/>
          <p:cNvSpPr>
            <a:spLocks noGrp="1"/>
          </p:cNvSpPr>
          <p:nvPr>
            <p:ph sz="quarter" idx="16"/>
          </p:nvPr>
        </p:nvSpPr>
        <p:spPr>
          <a:xfrm>
            <a:off x="304800" y="1676400"/>
            <a:ext cx="8534400" cy="2593409"/>
          </a:xfrm>
        </p:spPr>
        <p:txBody>
          <a:bodyPr/>
          <a:lstStyle/>
          <a:p>
            <a:r>
              <a:rPr lang="en-US" sz="2600" dirty="0"/>
              <a:t>For Karr Company, the predetermined overhead rate is 140% of direct labor cost. During the month, Karr incurred $90,000 of factory labor costs, of which $80,000 is direct labor and $10,000 is indirect labor. Actual overhead incurred was $119,000. </a:t>
            </a:r>
            <a:r>
              <a:rPr lang="en-US" sz="2600" b="1" dirty="0"/>
              <a:t>Compute</a:t>
            </a:r>
            <a:r>
              <a:rPr lang="en-US" sz="2600" dirty="0"/>
              <a:t> the amount of manufacturing overhead applied during the month. </a:t>
            </a:r>
            <a:r>
              <a:rPr lang="en-US" sz="2600" b="1" dirty="0"/>
              <a:t>Determine</a:t>
            </a:r>
            <a:r>
              <a:rPr lang="en-US" sz="2600" dirty="0"/>
              <a:t> the amount of under- or overapplied manufacturing overhead.</a:t>
            </a:r>
            <a:endParaRPr lang="en-IN" sz="2600" dirty="0"/>
          </a:p>
        </p:txBody>
      </p:sp>
      <p:sp>
        <p:nvSpPr>
          <p:cNvPr id="4" name="Content Placeholder 3"/>
          <p:cNvSpPr>
            <a:spLocks noGrp="1"/>
          </p:cNvSpPr>
          <p:nvPr>
            <p:ph sz="quarter" idx="17"/>
          </p:nvPr>
        </p:nvSpPr>
        <p:spPr>
          <a:xfrm>
            <a:off x="304800" y="4422209"/>
            <a:ext cx="3429000" cy="791141"/>
          </a:xfrm>
        </p:spPr>
        <p:txBody>
          <a:bodyPr/>
          <a:lstStyle/>
          <a:p>
            <a:r>
              <a:rPr lang="en-US" altLang="en-US" sz="2400" dirty="0">
                <a:latin typeface="Times New Roman" panose="02020603050405020304" pitchFamily="18" charset="0"/>
                <a:cs typeface="Times New Roman" panose="02020603050405020304" pitchFamily="18" charset="0"/>
              </a:rPr>
              <a:t>Manufacturing overhead </a:t>
            </a:r>
            <a:r>
              <a:rPr lang="en-US" altLang="en-US" sz="2400" dirty="0" smtClean="0">
                <a:latin typeface="Times New Roman" panose="02020603050405020304" pitchFamily="18" charset="0"/>
                <a:cs typeface="Times New Roman" panose="02020603050405020304" pitchFamily="18" charset="0"/>
              </a:rPr>
              <a:t>applied</a:t>
            </a:r>
            <a:endParaRPr lang="en-US" altLang="en-US" sz="2400" dirty="0">
              <a:latin typeface="Times New Roman" panose="02020603050405020304" pitchFamily="18" charset="0"/>
              <a:cs typeface="Times New Roman" panose="02020603050405020304" pitchFamily="18" charset="0"/>
            </a:endParaRPr>
          </a:p>
        </p:txBody>
      </p:sp>
      <p:sp>
        <p:nvSpPr>
          <p:cNvPr id="5" name="Content Placeholder 4"/>
          <p:cNvSpPr>
            <a:spLocks noGrp="1"/>
          </p:cNvSpPr>
          <p:nvPr>
            <p:ph sz="quarter" idx="18"/>
          </p:nvPr>
        </p:nvSpPr>
        <p:spPr>
          <a:xfrm>
            <a:off x="3962400" y="4571855"/>
            <a:ext cx="4191000" cy="457345"/>
          </a:xfrm>
        </p:spPr>
        <p:txBody>
          <a:bodyPr/>
          <a:lstStyle/>
          <a:p>
            <a:r>
              <a:rPr lang="en-US" altLang="en-US" sz="2400" dirty="0">
                <a:latin typeface="Times New Roman" panose="02020603050405020304" pitchFamily="18" charset="0"/>
                <a:cs typeface="Times New Roman" panose="02020603050405020304" pitchFamily="18" charset="0"/>
              </a:rPr>
              <a:t>(140% × $80,000) = </a:t>
            </a:r>
            <a:r>
              <a:rPr lang="en-US" altLang="en-US" sz="2400" b="1" dirty="0">
                <a:latin typeface="Times New Roman" panose="02020603050405020304" pitchFamily="18" charset="0"/>
                <a:cs typeface="Times New Roman" panose="02020603050405020304" pitchFamily="18" charset="0"/>
              </a:rPr>
              <a:t>$</a:t>
            </a:r>
            <a:r>
              <a:rPr lang="en-US" altLang="en-US" sz="2400" b="1" dirty="0" smtClean="0">
                <a:latin typeface="Times New Roman" panose="02020603050405020304" pitchFamily="18" charset="0"/>
                <a:cs typeface="Times New Roman" panose="02020603050405020304" pitchFamily="18" charset="0"/>
              </a:rPr>
              <a:t>112,000</a:t>
            </a:r>
            <a:endParaRPr lang="en-US" altLang="en-US" sz="2400" b="1" dirty="0">
              <a:latin typeface="Times New Roman" panose="02020603050405020304" pitchFamily="18" charset="0"/>
              <a:cs typeface="Times New Roman" panose="02020603050405020304" pitchFamily="18" charset="0"/>
            </a:endParaRPr>
          </a:p>
        </p:txBody>
      </p:sp>
      <p:sp>
        <p:nvSpPr>
          <p:cNvPr id="6" name="Content Placeholder 5"/>
          <p:cNvSpPr>
            <a:spLocks noGrp="1"/>
          </p:cNvSpPr>
          <p:nvPr>
            <p:ph sz="quarter" idx="19"/>
          </p:nvPr>
        </p:nvSpPr>
        <p:spPr>
          <a:xfrm>
            <a:off x="304800" y="5441660"/>
            <a:ext cx="3276600" cy="730540"/>
          </a:xfrm>
        </p:spPr>
        <p:txBody>
          <a:bodyPr/>
          <a:lstStyle/>
          <a:p>
            <a:r>
              <a:rPr lang="en-US" altLang="en-US" sz="2400" dirty="0">
                <a:latin typeface="Times New Roman" panose="02020603050405020304" pitchFamily="18" charset="0"/>
                <a:cs typeface="Times New Roman" panose="02020603050405020304" pitchFamily="18" charset="0"/>
              </a:rPr>
              <a:t>Under- overapplied manufacturing </a:t>
            </a:r>
            <a:r>
              <a:rPr lang="en-US" altLang="en-US" sz="2400" dirty="0" smtClean="0">
                <a:latin typeface="Times New Roman" panose="02020603050405020304" pitchFamily="18" charset="0"/>
                <a:cs typeface="Times New Roman" panose="02020603050405020304" pitchFamily="18" charset="0"/>
              </a:rPr>
              <a:t>overhead</a:t>
            </a:r>
            <a:endParaRPr lang="en-US" altLang="en-US" sz="2400" dirty="0">
              <a:latin typeface="Times New Roman" panose="02020603050405020304" pitchFamily="18" charset="0"/>
              <a:cs typeface="Times New Roman" panose="02020603050405020304" pitchFamily="18" charset="0"/>
            </a:endParaRPr>
          </a:p>
        </p:txBody>
      </p:sp>
      <p:sp>
        <p:nvSpPr>
          <p:cNvPr id="7" name="Content Placeholder 6"/>
          <p:cNvSpPr>
            <a:spLocks noGrp="1"/>
          </p:cNvSpPr>
          <p:nvPr>
            <p:ph sz="quarter" idx="20"/>
          </p:nvPr>
        </p:nvSpPr>
        <p:spPr>
          <a:xfrm>
            <a:off x="3867150" y="5410200"/>
            <a:ext cx="5200650" cy="793750"/>
          </a:xfrm>
        </p:spPr>
        <p:txBody>
          <a:bodyPr/>
          <a:lstStyle/>
          <a:p>
            <a:pPr marL="3140075" indent="-3140075">
              <a:lnSpc>
                <a:spcPct val="110000"/>
              </a:lnSpc>
              <a:spcBef>
                <a:spcPct val="60000"/>
              </a:spcBef>
            </a:pPr>
            <a:r>
              <a:rPr lang="en-US" altLang="en-US" sz="2400" dirty="0">
                <a:latin typeface="Times New Roman" panose="02020603050405020304" pitchFamily="18" charset="0"/>
                <a:cs typeface="Times New Roman" panose="02020603050405020304" pitchFamily="18" charset="0"/>
              </a:rPr>
              <a:t>($119,000 − $112,000) = </a:t>
            </a:r>
            <a:r>
              <a:rPr lang="en-US" altLang="en-US" sz="2400" b="1" dirty="0">
                <a:latin typeface="Times New Roman" panose="02020603050405020304" pitchFamily="18" charset="0"/>
                <a:cs typeface="Times New Roman" panose="02020603050405020304" pitchFamily="18" charset="0"/>
              </a:rPr>
              <a:t>$</a:t>
            </a:r>
            <a:r>
              <a:rPr lang="en-US" altLang="en-US" sz="2400" b="1" dirty="0" smtClean="0">
                <a:latin typeface="Times New Roman" panose="02020603050405020304" pitchFamily="18" charset="0"/>
                <a:cs typeface="Times New Roman" panose="02020603050405020304" pitchFamily="18" charset="0"/>
              </a:rPr>
              <a:t>7,000 </a:t>
            </a:r>
            <a:br>
              <a:rPr lang="en-US" altLang="en-US" sz="2400" b="1" dirty="0" smtClean="0">
                <a:latin typeface="Times New Roman" panose="02020603050405020304" pitchFamily="18" charset="0"/>
                <a:cs typeface="Times New Roman" panose="02020603050405020304" pitchFamily="18" charset="0"/>
              </a:rPr>
            </a:br>
            <a:r>
              <a:rPr lang="en-US" altLang="en-US" sz="2400" dirty="0" smtClean="0">
                <a:latin typeface="Times New Roman" panose="02020603050405020304" pitchFamily="18" charset="0"/>
                <a:cs typeface="Times New Roman" panose="02020603050405020304" pitchFamily="18" charset="0"/>
              </a:rPr>
              <a:t>(Underapplied)</a:t>
            </a:r>
            <a:endParaRPr lang="en-US" altLang="en-US" sz="2400" dirty="0">
              <a:latin typeface="Times New Roman" panose="02020603050405020304" pitchFamily="18" charset="0"/>
              <a:cs typeface="Times New Roman" panose="02020603050405020304" pitchFamily="18" charset="0"/>
            </a:endParaRPr>
          </a:p>
        </p:txBody>
      </p:sp>
      <p:sp>
        <p:nvSpPr>
          <p:cNvPr id="13"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a:t>
            </a:r>
            <a:r>
              <a:rPr lang="en-IN" sz="1200" dirty="0"/>
              <a:t>5</a:t>
            </a:r>
          </a:p>
        </p:txBody>
      </p:sp>
      <p:sp>
        <p:nvSpPr>
          <p:cNvPr id="10" name="Slide Number Placeholder 9"/>
          <p:cNvSpPr>
            <a:spLocks noGrp="1"/>
          </p:cNvSpPr>
          <p:nvPr>
            <p:ph type="sldNum" sz="quarter" idx="10"/>
          </p:nvPr>
        </p:nvSpPr>
        <p:spPr/>
        <p:txBody>
          <a:bodyPr/>
          <a:lstStyle/>
          <a:p>
            <a:fld id="{67B19427-F580-D146-B60E-4CADEE75497F}" type="slidenum">
              <a:rPr lang="en-US" smtClean="0"/>
              <a:pPr/>
              <a:t>55</a:t>
            </a:fld>
            <a:endParaRPr lang="en-US" dirty="0"/>
          </a:p>
        </p:txBody>
      </p:sp>
      <p:sp>
        <p:nvSpPr>
          <p:cNvPr id="11" name="Footer Placeholder 10"/>
          <p:cNvSpPr>
            <a:spLocks noGrp="1"/>
          </p:cNvSpPr>
          <p:nvPr>
            <p:ph type="ftr" sz="quarter" idx="11"/>
          </p:nvPr>
        </p:nvSpPr>
        <p:spPr/>
        <p:txBody>
          <a:bodyPr/>
          <a:lstStyle/>
          <a:p>
            <a:r>
              <a:rPr lang="en-IN" dirty="0" smtClean="0"/>
              <a:t>Copyright ©2018 John Wiley &amp; Sons, Inc.</a:t>
            </a:r>
            <a:endParaRPr lang="en-US" dirty="0" smtClean="0"/>
          </a:p>
        </p:txBody>
      </p:sp>
    </p:spTree>
    <p:extLst>
      <p:ext uri="{BB962C8B-B14F-4D97-AF65-F5344CB8AC3E}">
        <p14:creationId xmlns:p14="http://schemas.microsoft.com/office/powerpoint/2010/main" val="1939139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P spid="7"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685799"/>
          </a:xfrm>
        </p:spPr>
        <p:txBody>
          <a:bodyPr/>
          <a:lstStyle/>
          <a:p>
            <a:r>
              <a:rPr lang="en-US" b="1" dirty="0" smtClean="0"/>
              <a:t>Copyright</a:t>
            </a:r>
            <a:endParaRPr lang="en-US" b="1" dirty="0"/>
          </a:p>
        </p:txBody>
      </p:sp>
      <p:sp>
        <p:nvSpPr>
          <p:cNvPr id="3" name="Content Placeholder 2"/>
          <p:cNvSpPr>
            <a:spLocks noGrp="1"/>
          </p:cNvSpPr>
          <p:nvPr>
            <p:ph sz="quarter" idx="16"/>
          </p:nvPr>
        </p:nvSpPr>
        <p:spPr>
          <a:xfrm>
            <a:off x="304800" y="1752600"/>
            <a:ext cx="8534400" cy="3581400"/>
          </a:xfrm>
        </p:spPr>
        <p:txBody>
          <a:bodyPr/>
          <a:lstStyle/>
          <a:p>
            <a:r>
              <a:rPr lang="en-US" sz="2400" b="1" dirty="0" smtClean="0"/>
              <a:t>Copyright © 2018 John Wiley &amp; Sons, Inc.</a:t>
            </a:r>
          </a:p>
          <a:p>
            <a:pPr>
              <a:lnSpc>
                <a:spcPct val="150000"/>
              </a:lnSpc>
            </a:pPr>
            <a:r>
              <a:rPr lang="en-US" sz="1800" dirty="0" smtClean="0"/>
              <a:t>All rights reserved. Reproduction or translation of this work beyond that permitted in Section 117 of the 19</a:t>
            </a:r>
            <a:r>
              <a:rPr lang="en-US" sz="100" dirty="0" smtClean="0"/>
              <a:t> </a:t>
            </a:r>
            <a:r>
              <a:rPr lang="en-US" sz="1800" dirty="0" smtClean="0"/>
              <a:t>76 United States Act without the express written permission of the copyright owner is unlawful. Request for further information should be addressed to the Permissions Department, John Wiley &amp; Sons, Inc. The purchaser may make back-up copies for his/her own use only and not for distribution or resale. The Publisher assumes no responsibility for errors, omissions, or damages, caused by the use of these programs or from the use of the information contained herein.</a:t>
            </a:r>
            <a:endParaRPr lang="en-US" sz="1800" dirty="0"/>
          </a:p>
        </p:txBody>
      </p:sp>
      <p:sp>
        <p:nvSpPr>
          <p:cNvPr id="4" name="Slide Number Placeholder 3"/>
          <p:cNvSpPr>
            <a:spLocks noGrp="1"/>
          </p:cNvSpPr>
          <p:nvPr>
            <p:ph type="sldNum" sz="quarter" idx="10"/>
          </p:nvPr>
        </p:nvSpPr>
        <p:spPr/>
        <p:txBody>
          <a:bodyPr/>
          <a:lstStyle/>
          <a:p>
            <a:fld id="{67B19427-F580-D146-B60E-4CADEE75497F}" type="slidenum">
              <a:rPr lang="en-US" smtClean="0"/>
              <a:pPr/>
              <a:t>56</a:t>
            </a:fld>
            <a:endParaRPr lang="en-US" dirty="0"/>
          </a:p>
        </p:txBody>
      </p:sp>
      <p:sp>
        <p:nvSpPr>
          <p:cNvPr id="5" name="Footer Placeholder 4"/>
          <p:cNvSpPr>
            <a:spLocks noGrp="1"/>
          </p:cNvSpPr>
          <p:nvPr>
            <p:ph type="ftr" sz="quarter" idx="11"/>
          </p:nvPr>
        </p:nvSpPr>
        <p:spPr/>
        <p:txBody>
          <a:bodyPr/>
          <a:lstStyle/>
          <a:p>
            <a:r>
              <a:rPr lang="en-US" dirty="0"/>
              <a:t>Copyright ©</a:t>
            </a:r>
            <a:r>
              <a:rPr lang="en-US" dirty="0" smtClean="0"/>
              <a:t>2018 </a:t>
            </a:r>
            <a:r>
              <a:rPr lang="en-US" dirty="0"/>
              <a:t>John Wiley &amp; Sons, Inc</a:t>
            </a:r>
            <a:r>
              <a:rPr lang="en-US" dirty="0" smtClean="0"/>
              <a:t>.</a:t>
            </a:r>
            <a:endParaRPr lang="en-US" dirty="0"/>
          </a:p>
        </p:txBody>
      </p:sp>
    </p:spTree>
    <p:extLst>
      <p:ext uri="{BB962C8B-B14F-4D97-AF65-F5344CB8AC3E}">
        <p14:creationId xmlns:p14="http://schemas.microsoft.com/office/powerpoint/2010/main" val="5967096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685799"/>
          </a:xfrm>
        </p:spPr>
        <p:txBody>
          <a:bodyPr/>
          <a:lstStyle/>
          <a:p>
            <a:pPr>
              <a:buClr>
                <a:srgbClr val="990000"/>
              </a:buClr>
            </a:pPr>
            <a:r>
              <a:rPr lang="en-US" altLang="en-US" dirty="0"/>
              <a:t>Job Order Cost </a:t>
            </a:r>
            <a:r>
              <a:rPr lang="en-US" altLang="en-US" dirty="0" smtClean="0"/>
              <a:t>System </a:t>
            </a:r>
            <a:r>
              <a:rPr lang="en-US" altLang="en-US" sz="2400" b="0" dirty="0" smtClean="0"/>
              <a:t>(1 of 2)</a:t>
            </a:r>
            <a:endParaRPr lang="en-US" altLang="en-US" sz="2400" b="0" dirty="0"/>
          </a:p>
        </p:txBody>
      </p:sp>
      <p:sp>
        <p:nvSpPr>
          <p:cNvPr id="3" name="Content Placeholder 2"/>
          <p:cNvSpPr>
            <a:spLocks noGrp="1"/>
          </p:cNvSpPr>
          <p:nvPr>
            <p:ph sz="quarter" idx="16"/>
          </p:nvPr>
        </p:nvSpPr>
        <p:spPr>
          <a:xfrm>
            <a:off x="304800" y="1752600"/>
            <a:ext cx="8534400" cy="3352800"/>
          </a:xfrm>
        </p:spPr>
        <p:txBody>
          <a:bodyPr/>
          <a:lstStyle/>
          <a:p>
            <a:pPr marL="291600" indent="-291600">
              <a:buClr>
                <a:srgbClr val="990000"/>
              </a:buClr>
              <a:buFont typeface="Arial" panose="020B0604020202020204" pitchFamily="34" charset="0"/>
              <a:buChar char="•"/>
            </a:pPr>
            <a:r>
              <a:rPr lang="en-US" altLang="en-US" dirty="0" smtClean="0"/>
              <a:t>Costs </a:t>
            </a:r>
            <a:r>
              <a:rPr lang="en-US" altLang="en-US" dirty="0"/>
              <a:t>are assigned to each job or batch</a:t>
            </a:r>
          </a:p>
          <a:p>
            <a:pPr marL="291600" indent="-291600">
              <a:buClr>
                <a:srgbClr val="990000"/>
              </a:buClr>
              <a:buFont typeface="Arial" panose="020B0604020202020204" pitchFamily="34" charset="0"/>
              <a:buChar char="•"/>
            </a:pPr>
            <a:r>
              <a:rPr lang="en-US" altLang="en-US" b="1" dirty="0"/>
              <a:t>Important feature</a:t>
            </a:r>
            <a:r>
              <a:rPr lang="en-US" altLang="en-US" dirty="0"/>
              <a:t>: Each job or batch has its own distinguishing characteristics</a:t>
            </a:r>
          </a:p>
          <a:p>
            <a:pPr marL="291600" indent="-291600">
              <a:buClr>
                <a:srgbClr val="990000"/>
              </a:buClr>
              <a:buFont typeface="Arial" panose="020B0604020202020204" pitchFamily="34" charset="0"/>
              <a:buChar char="•"/>
            </a:pPr>
            <a:r>
              <a:rPr lang="en-US" altLang="en-US" b="1" dirty="0"/>
              <a:t>Objective </a:t>
            </a:r>
            <a:r>
              <a:rPr lang="en-US" altLang="en-US" dirty="0"/>
              <a:t>is to compute </a:t>
            </a:r>
            <a:r>
              <a:rPr lang="en-US" altLang="en-US" b="1" dirty="0"/>
              <a:t>cost per job</a:t>
            </a:r>
            <a:endParaRPr lang="en-US" altLang="en-US" dirty="0"/>
          </a:p>
          <a:p>
            <a:pPr marL="291600" indent="-291600">
              <a:buClr>
                <a:srgbClr val="990000"/>
              </a:buClr>
              <a:buFont typeface="Arial" panose="020B0604020202020204" pitchFamily="34" charset="0"/>
              <a:buChar char="•"/>
            </a:pPr>
            <a:r>
              <a:rPr lang="en-US" altLang="en-US" dirty="0"/>
              <a:t>Measures costs for each job completed – not for set time </a:t>
            </a:r>
            <a:r>
              <a:rPr lang="en-US" altLang="en-US" dirty="0" smtClean="0"/>
              <a:t>periods</a:t>
            </a:r>
            <a:endParaRPr lang="en-US" altLang="en-US" dirty="0"/>
          </a:p>
        </p:txBody>
      </p:sp>
      <p:sp>
        <p:nvSpPr>
          <p:cNvPr id="6"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1</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latin typeface="Times New Roman" panose="02020603050405020304" pitchFamily="18" charset="0"/>
                <a:cs typeface="Times New Roman" panose="02020603050405020304" pitchFamily="18" charset="0"/>
              </a:rPr>
              <a:pPr/>
              <a:t>6</a:t>
            </a:fld>
            <a:endParaRPr lang="en-US" dirty="0">
              <a:latin typeface="Times New Roman" panose="02020603050405020304" pitchFamily="18" charset="0"/>
              <a:cs typeface="Times New Roman" panose="02020603050405020304" pitchFamily="18" charset="0"/>
            </a:endParaRPr>
          </a:p>
        </p:txBody>
      </p:sp>
      <p:sp>
        <p:nvSpPr>
          <p:cNvPr id="5" name="Footer Placeholder 4"/>
          <p:cNvSpPr>
            <a:spLocks noGrp="1"/>
          </p:cNvSpPr>
          <p:nvPr>
            <p:ph type="ftr" sz="quarter" idx="11"/>
          </p:nvPr>
        </p:nvSpPr>
        <p:spPr/>
        <p:txBody>
          <a:bodyPr/>
          <a:lstStyle/>
          <a:p>
            <a:r>
              <a:rPr lang="en-IN" smtClean="0">
                <a:latin typeface="Times New Roman" panose="02020603050405020304" pitchFamily="18" charset="0"/>
                <a:cs typeface="Times New Roman" panose="02020603050405020304" pitchFamily="18" charset="0"/>
              </a:rPr>
              <a:t>Copyright ©2018 John Wiley &amp; Sons, Inc.</a:t>
            </a:r>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3159409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735164"/>
          </a:xfrm>
        </p:spPr>
        <p:txBody>
          <a:bodyPr/>
          <a:lstStyle/>
          <a:p>
            <a:r>
              <a:rPr lang="en-US" altLang="en-US" dirty="0">
                <a:latin typeface="Times New Roman" panose="02020603050405020304" pitchFamily="18" charset="0"/>
                <a:ea typeface="Source Sans Pro" charset="0"/>
                <a:cs typeface="Times New Roman" panose="02020603050405020304" pitchFamily="18" charset="0"/>
              </a:rPr>
              <a:t>Job Order Cost </a:t>
            </a:r>
            <a:r>
              <a:rPr lang="en-US" altLang="en-US" dirty="0" smtClean="0">
                <a:latin typeface="Times New Roman" panose="02020603050405020304" pitchFamily="18" charset="0"/>
                <a:ea typeface="Source Sans Pro" charset="0"/>
                <a:cs typeface="Times New Roman" panose="02020603050405020304" pitchFamily="18" charset="0"/>
              </a:rPr>
              <a:t>System </a:t>
            </a:r>
            <a:r>
              <a:rPr lang="en-US" altLang="en-US" sz="2400" b="0" dirty="0" smtClean="0">
                <a:latin typeface="Times New Roman" panose="02020603050405020304" pitchFamily="18" charset="0"/>
                <a:ea typeface="Source Sans Pro" charset="0"/>
                <a:cs typeface="Times New Roman" panose="02020603050405020304" pitchFamily="18" charset="0"/>
              </a:rPr>
              <a:t>(2 of 2)</a:t>
            </a:r>
            <a:endParaRPr lang="en-IN" sz="2400" b="0" dirty="0"/>
          </a:p>
        </p:txBody>
      </p:sp>
      <p:sp>
        <p:nvSpPr>
          <p:cNvPr id="13" name="Content Placeholder 12"/>
          <p:cNvSpPr>
            <a:spLocks noGrp="1"/>
          </p:cNvSpPr>
          <p:nvPr>
            <p:ph sz="quarter" idx="18"/>
          </p:nvPr>
        </p:nvSpPr>
        <p:spPr>
          <a:xfrm>
            <a:off x="304800" y="1631183"/>
            <a:ext cx="8534400" cy="578617"/>
          </a:xfrm>
        </p:spPr>
        <p:txBody>
          <a:bodyPr/>
          <a:lstStyle/>
          <a:p>
            <a:r>
              <a:rPr lang="en-US" b="1" dirty="0"/>
              <a:t>Two jobs: Animated Film and Action </a:t>
            </a:r>
            <a:r>
              <a:rPr lang="en-US" b="1" dirty="0" smtClean="0"/>
              <a:t>Thriller</a:t>
            </a:r>
            <a:endParaRPr lang="en-US" b="1" dirty="0"/>
          </a:p>
        </p:txBody>
      </p:sp>
      <p:pic>
        <p:nvPicPr>
          <p:cNvPr id="4" name="Content Placeholder 3" descr="An illustration of job order cost system of two jobs: animated film and action thriller. The first image shows the cost of job number 9501 of an animated film: a computer screen with programs, a musical score sheet, a woman wears a headphone holds a mike, and a man draws a dog on the computer screen which imply, computer programmers, musical composers, voice-over talent, and animation talent respectively. The second image shows the cost of job #9502 of an action thriller: a man with a crown holds a lance, a man rides a horse, a tent, a pickup truck labeled catering, a paper labeled insurance policy, and a bundle of cash which imply, actors, stunt people, set design, food caterers, stunt person insurance, and location fees. Each job has distinguishing characteristics and related costs."/>
          <p:cNvPicPr>
            <a:picLocks noGrp="1" noChangeAspect="1"/>
          </p:cNvPicPr>
          <p:nvPr>
            <p:ph sz="quarter" idx="17"/>
          </p:nvPr>
        </p:nvPicPr>
        <p:blipFill>
          <a:blip r:embed="rId2">
            <a:extLst>
              <a:ext uri="{28A0092B-C50C-407E-A947-70E740481C1C}">
                <a14:useLocalDpi xmlns:a14="http://schemas.microsoft.com/office/drawing/2010/main" val="0"/>
              </a:ext>
            </a:extLst>
          </a:blip>
          <a:stretch>
            <a:fillRect/>
          </a:stretch>
        </p:blipFill>
        <p:spPr>
          <a:xfrm>
            <a:off x="762000" y="2438400"/>
            <a:ext cx="7611925" cy="2743200"/>
          </a:xfrm>
        </p:spPr>
      </p:pic>
      <p:sp>
        <p:nvSpPr>
          <p:cNvPr id="14" name="Content Placeholder 13"/>
          <p:cNvSpPr>
            <a:spLocks noGrp="1"/>
          </p:cNvSpPr>
          <p:nvPr>
            <p:ph sz="quarter" idx="19"/>
          </p:nvPr>
        </p:nvSpPr>
        <p:spPr>
          <a:xfrm>
            <a:off x="304800" y="5376382"/>
            <a:ext cx="8534400" cy="851234"/>
          </a:xfrm>
        </p:spPr>
        <p:txBody>
          <a:bodyPr/>
          <a:lstStyle/>
          <a:p>
            <a:r>
              <a:rPr lang="en-US" b="1" dirty="0"/>
              <a:t>Each job has distinguishing characteristics and related costs</a:t>
            </a:r>
            <a:r>
              <a:rPr lang="en-US" b="1" dirty="0" smtClean="0"/>
              <a:t>.</a:t>
            </a:r>
            <a:endParaRPr lang="en-US" b="1" dirty="0"/>
          </a:p>
        </p:txBody>
      </p:sp>
      <p:sp>
        <p:nvSpPr>
          <p:cNvPr id="8"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1</a:t>
            </a:r>
            <a:endParaRPr lang="en-IN" sz="1200" dirty="0"/>
          </a:p>
        </p:txBody>
      </p:sp>
      <p:sp>
        <p:nvSpPr>
          <p:cNvPr id="6" name="Slide Number Placeholder 5"/>
          <p:cNvSpPr>
            <a:spLocks noGrp="1"/>
          </p:cNvSpPr>
          <p:nvPr>
            <p:ph type="sldNum" sz="quarter" idx="10"/>
          </p:nvPr>
        </p:nvSpPr>
        <p:spPr/>
        <p:txBody>
          <a:bodyPr/>
          <a:lstStyle/>
          <a:p>
            <a:fld id="{67B19427-F580-D146-B60E-4CADEE75497F}" type="slidenum">
              <a:rPr lang="en-US" smtClean="0"/>
              <a:pPr/>
              <a:t>7</a:t>
            </a:fld>
            <a:endParaRPr lang="en-US" dirty="0"/>
          </a:p>
        </p:txBody>
      </p:sp>
      <p:sp>
        <p:nvSpPr>
          <p:cNvPr id="7" name="Footer Placeholder 6"/>
          <p:cNvSpPr>
            <a:spLocks noGrp="1"/>
          </p:cNvSpPr>
          <p:nvPr>
            <p:ph type="ftr" sz="quarter" idx="11"/>
          </p:nvPr>
        </p:nvSpPr>
        <p:spPr/>
        <p:txBody>
          <a:bodyPr/>
          <a:lstStyle/>
          <a:p>
            <a:r>
              <a:rPr lang="en-IN" smtClean="0"/>
              <a:t>Copyright ©2018 John Wiley &amp; Sons, Inc.</a:t>
            </a:r>
            <a:endParaRPr lang="en-US" dirty="0" smtClean="0"/>
          </a:p>
        </p:txBody>
      </p:sp>
    </p:spTree>
    <p:extLst>
      <p:ext uri="{BB962C8B-B14F-4D97-AF65-F5344CB8AC3E}">
        <p14:creationId xmlns:p14="http://schemas.microsoft.com/office/powerpoint/2010/main" val="1520100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761999"/>
          </a:xfrm>
        </p:spPr>
        <p:txBody>
          <a:bodyPr/>
          <a:lstStyle/>
          <a:p>
            <a:pPr marL="291600" indent="-291600">
              <a:buClr>
                <a:srgbClr val="990000"/>
              </a:buClr>
            </a:pPr>
            <a:r>
              <a:rPr lang="en-US" altLang="en-US" dirty="0"/>
              <a:t>Job Order Cost </a:t>
            </a:r>
            <a:r>
              <a:rPr lang="en-US" altLang="en-US" dirty="0" smtClean="0"/>
              <a:t>Flow </a:t>
            </a:r>
            <a:r>
              <a:rPr lang="en-US" altLang="en-US" sz="2400" b="0" dirty="0" smtClean="0"/>
              <a:t>(1 of 2)</a:t>
            </a:r>
            <a:endParaRPr lang="en-US" altLang="en-US" sz="2400" b="0" dirty="0"/>
          </a:p>
        </p:txBody>
      </p:sp>
      <p:sp>
        <p:nvSpPr>
          <p:cNvPr id="3" name="Content Placeholder 2"/>
          <p:cNvSpPr>
            <a:spLocks noGrp="1"/>
          </p:cNvSpPr>
          <p:nvPr>
            <p:ph sz="quarter" idx="16"/>
          </p:nvPr>
        </p:nvSpPr>
        <p:spPr>
          <a:xfrm>
            <a:off x="304800" y="1752600"/>
            <a:ext cx="8534400" cy="4114800"/>
          </a:xfrm>
        </p:spPr>
        <p:txBody>
          <a:bodyPr/>
          <a:lstStyle/>
          <a:p>
            <a:pPr>
              <a:buClr>
                <a:srgbClr val="990000"/>
              </a:buClr>
            </a:pPr>
            <a:r>
              <a:rPr lang="en-US" altLang="en-US" dirty="0" smtClean="0"/>
              <a:t>Flow </a:t>
            </a:r>
            <a:r>
              <a:rPr lang="en-US" altLang="en-US" dirty="0"/>
              <a:t>of costs parallels physical flow of materials as they are converted into finished goods</a:t>
            </a:r>
          </a:p>
          <a:p>
            <a:pPr marL="622800" indent="-291600">
              <a:buClr>
                <a:srgbClr val="990000"/>
              </a:buClr>
              <a:buFont typeface="Arial" panose="020B0604020202020204" pitchFamily="34" charset="0"/>
              <a:buChar char="•"/>
            </a:pPr>
            <a:r>
              <a:rPr lang="en-US" altLang="en-US" dirty="0"/>
              <a:t>Manufacturing costs are assigned to </a:t>
            </a:r>
            <a:r>
              <a:rPr lang="en-US" altLang="en-US" b="1" dirty="0"/>
              <a:t>Work in Process (</a:t>
            </a:r>
            <a:r>
              <a:rPr lang="en-US" altLang="en-US" b="1" dirty="0" smtClean="0"/>
              <a:t>W</a:t>
            </a:r>
            <a:r>
              <a:rPr lang="en-US" altLang="en-US" sz="100" b="1" dirty="0" smtClean="0"/>
              <a:t> </a:t>
            </a:r>
            <a:r>
              <a:rPr lang="en-US" altLang="en-US" b="1" dirty="0" smtClean="0"/>
              <a:t>I</a:t>
            </a:r>
            <a:r>
              <a:rPr lang="en-US" altLang="en-US" sz="100" b="1" dirty="0" smtClean="0"/>
              <a:t> </a:t>
            </a:r>
            <a:r>
              <a:rPr lang="en-US" altLang="en-US" b="1" dirty="0" smtClean="0"/>
              <a:t>P</a:t>
            </a:r>
            <a:r>
              <a:rPr lang="en-US" altLang="en-US" b="1" dirty="0"/>
              <a:t>) Inventory </a:t>
            </a:r>
            <a:r>
              <a:rPr lang="en-US" altLang="en-US" dirty="0"/>
              <a:t>account</a:t>
            </a:r>
          </a:p>
          <a:p>
            <a:pPr marL="622800" indent="-291600">
              <a:buClr>
                <a:srgbClr val="990000"/>
              </a:buClr>
              <a:buFont typeface="Arial" panose="020B0604020202020204" pitchFamily="34" charset="0"/>
              <a:buChar char="•"/>
            </a:pPr>
            <a:r>
              <a:rPr lang="en-US" altLang="en-US" dirty="0"/>
              <a:t>Cost of completed jobs is transferred to </a:t>
            </a:r>
            <a:r>
              <a:rPr lang="en-US" altLang="en-US" b="1" dirty="0"/>
              <a:t>Finished Goods Inventory </a:t>
            </a:r>
            <a:r>
              <a:rPr lang="en-US" altLang="en-US" dirty="0"/>
              <a:t>account</a:t>
            </a:r>
          </a:p>
          <a:p>
            <a:pPr marL="622800" indent="-291600">
              <a:buClr>
                <a:srgbClr val="990000"/>
              </a:buClr>
              <a:buFont typeface="Arial" panose="020B0604020202020204" pitchFamily="34" charset="0"/>
              <a:buChar char="•"/>
            </a:pPr>
            <a:r>
              <a:rPr lang="en-US" altLang="en-US" dirty="0"/>
              <a:t>When units are sold, cost is transferred to </a:t>
            </a:r>
            <a:r>
              <a:rPr lang="en-US" altLang="en-US" b="1" dirty="0"/>
              <a:t>Cost of Goods Sold</a:t>
            </a:r>
            <a:r>
              <a:rPr lang="en-US" altLang="en-US" dirty="0"/>
              <a:t> </a:t>
            </a:r>
            <a:r>
              <a:rPr lang="en-US" altLang="en-US" dirty="0" smtClean="0"/>
              <a:t>account</a:t>
            </a:r>
            <a:endParaRPr lang="en-US" altLang="en-US" dirty="0"/>
          </a:p>
        </p:txBody>
      </p:sp>
      <p:sp>
        <p:nvSpPr>
          <p:cNvPr id="6"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1</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latin typeface="Times New Roman" panose="02020603050405020304" pitchFamily="18" charset="0"/>
                <a:cs typeface="Times New Roman" panose="02020603050405020304" pitchFamily="18" charset="0"/>
              </a:rPr>
              <a:pPr/>
              <a:t>8</a:t>
            </a:fld>
            <a:endParaRPr lang="en-US" dirty="0">
              <a:latin typeface="Times New Roman" panose="02020603050405020304" pitchFamily="18" charset="0"/>
              <a:cs typeface="Times New Roman" panose="02020603050405020304" pitchFamily="18" charset="0"/>
            </a:endParaRPr>
          </a:p>
        </p:txBody>
      </p:sp>
      <p:sp>
        <p:nvSpPr>
          <p:cNvPr id="5" name="Footer Placeholder 4"/>
          <p:cNvSpPr>
            <a:spLocks noGrp="1"/>
          </p:cNvSpPr>
          <p:nvPr>
            <p:ph type="ftr" sz="quarter" idx="11"/>
          </p:nvPr>
        </p:nvSpPr>
        <p:spPr/>
        <p:txBody>
          <a:bodyPr/>
          <a:lstStyle/>
          <a:p>
            <a:r>
              <a:rPr lang="en-IN" smtClean="0">
                <a:latin typeface="Times New Roman" panose="02020603050405020304" pitchFamily="18" charset="0"/>
                <a:cs typeface="Times New Roman" panose="02020603050405020304" pitchFamily="18" charset="0"/>
              </a:rPr>
              <a:t>Copyright ©2018 John Wiley &amp; Sons, Inc.</a:t>
            </a:r>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8932760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1"/>
            <a:ext cx="8534400" cy="761999"/>
          </a:xfrm>
        </p:spPr>
        <p:txBody>
          <a:bodyPr/>
          <a:lstStyle/>
          <a:p>
            <a:r>
              <a:rPr lang="en-US" altLang="en-US" dirty="0">
                <a:latin typeface="Times New Roman" panose="02020603050405020304" pitchFamily="18" charset="0"/>
                <a:ea typeface="Source Sans Pro" charset="0"/>
                <a:cs typeface="Times New Roman" panose="02020603050405020304" pitchFamily="18" charset="0"/>
              </a:rPr>
              <a:t>Job Order Cost </a:t>
            </a:r>
            <a:r>
              <a:rPr lang="en-US" altLang="en-US" dirty="0" smtClean="0">
                <a:latin typeface="Times New Roman" panose="02020603050405020304" pitchFamily="18" charset="0"/>
                <a:ea typeface="Source Sans Pro" charset="0"/>
                <a:cs typeface="Times New Roman" panose="02020603050405020304" pitchFamily="18" charset="0"/>
              </a:rPr>
              <a:t>Flow </a:t>
            </a:r>
            <a:r>
              <a:rPr lang="en-US" altLang="en-US" sz="2400" b="0" dirty="0" smtClean="0">
                <a:latin typeface="Times New Roman" panose="02020603050405020304" pitchFamily="18" charset="0"/>
                <a:ea typeface="Source Sans Pro" charset="0"/>
                <a:cs typeface="Times New Roman" panose="02020603050405020304" pitchFamily="18" charset="0"/>
              </a:rPr>
              <a:t>(2 of 2)</a:t>
            </a:r>
            <a:endParaRPr lang="en-IN" sz="2400" b="0" dirty="0">
              <a:latin typeface="Times New Roman" panose="02020603050405020304" pitchFamily="18" charset="0"/>
              <a:cs typeface="Times New Roman" panose="02020603050405020304" pitchFamily="18" charset="0"/>
            </a:endParaRPr>
          </a:p>
        </p:txBody>
      </p:sp>
      <p:sp>
        <p:nvSpPr>
          <p:cNvPr id="3" name="Content Placeholder 2"/>
          <p:cNvSpPr>
            <a:spLocks noGrp="1"/>
          </p:cNvSpPr>
          <p:nvPr>
            <p:ph sz="quarter" idx="16"/>
          </p:nvPr>
        </p:nvSpPr>
        <p:spPr>
          <a:xfrm>
            <a:off x="304800" y="1752600"/>
            <a:ext cx="8305800" cy="914400"/>
          </a:xfrm>
        </p:spPr>
        <p:txBody>
          <a:bodyPr/>
          <a:lstStyle/>
          <a:p>
            <a:pPr marL="0" lvl="1" indent="0">
              <a:lnSpc>
                <a:spcPct val="100000"/>
              </a:lnSpc>
              <a:spcBef>
                <a:spcPts val="1200"/>
              </a:spcBef>
              <a:buClr>
                <a:srgbClr val="800000"/>
              </a:buClr>
              <a:buSzPct val="80000"/>
              <a:buNone/>
            </a:pPr>
            <a:r>
              <a:rPr lang="en-US" sz="2600" dirty="0">
                <a:latin typeface="Times New Roman" panose="02020603050405020304" pitchFamily="18" charset="0"/>
                <a:cs typeface="Times New Roman" panose="02020603050405020304" pitchFamily="18" charset="0"/>
              </a:rPr>
              <a:t>Basic overview of flow of costs in a manufacturing setting for production of a fire truck</a:t>
            </a:r>
            <a:r>
              <a:rPr lang="en-US" sz="2600" dirty="0" smtClean="0">
                <a:latin typeface="Times New Roman" panose="02020603050405020304" pitchFamily="18" charset="0"/>
                <a:cs typeface="Times New Roman" panose="02020603050405020304" pitchFamily="18" charset="0"/>
              </a:rPr>
              <a:t>.</a:t>
            </a:r>
            <a:endParaRPr lang="en-US" sz="2600" dirty="0">
              <a:latin typeface="Times New Roman" panose="02020603050405020304" pitchFamily="18" charset="0"/>
              <a:cs typeface="Times New Roman" panose="02020603050405020304" pitchFamily="18" charset="0"/>
            </a:endParaRPr>
          </a:p>
        </p:txBody>
      </p:sp>
      <p:pic>
        <p:nvPicPr>
          <p:cNvPr id="7" name="Content Placeholder 6" descr="The illustration shows multiple T-accounts depicting the Flow of costs in Job Order Costing. The First T-account is labeled Manufacturing costs and has three segments: Raw materials; Factory labor; and manufacturing overhead. The second T-account is labeled Work in Process inventory shows the picture of a Fire truck under manufacture. A red arrow labeled Assigned to is drawn from Manufacturing costs T-account to Work in Process Inventory. The third T-account labeled  Finished Goods inventory shows the picture of a completed Fire truck. A red arrow labeled Completed is drawn from Work in Process inventory T-account to Finished Goods inventory.&#10;The fourth T-account is labeled Costs of goods sold shows the picture of a sold Fire truck. A red arrow labeled Sold is drawn from Finished Goods inventory T-account to Costs of goods."/>
          <p:cNvPicPr>
            <a:picLocks noGrp="1" noChangeAspect="1"/>
          </p:cNvPicPr>
          <p:nvPr>
            <p:ph sz="quarter" idx="17"/>
          </p:nvPr>
        </p:nvPicPr>
        <p:blipFill>
          <a:blip r:embed="rId2"/>
          <a:stretch>
            <a:fillRect/>
          </a:stretch>
        </p:blipFill>
        <p:spPr>
          <a:xfrm>
            <a:off x="456330" y="3029859"/>
            <a:ext cx="8231339" cy="2977792"/>
          </a:xfrm>
          <a:prstGeom prst="rect">
            <a:avLst/>
          </a:prstGeom>
        </p:spPr>
      </p:pic>
      <p:sp>
        <p:nvSpPr>
          <p:cNvPr id="9" name="Content Placeholder 5"/>
          <p:cNvSpPr>
            <a:spLocks noGrp="1"/>
          </p:cNvSpPr>
          <p:nvPr>
            <p:ph sz="quarter" idx="17"/>
          </p:nvPr>
        </p:nvSpPr>
        <p:spPr>
          <a:xfrm>
            <a:off x="304800" y="6477000"/>
            <a:ext cx="609600" cy="304800"/>
          </a:xfrm>
        </p:spPr>
        <p:txBody>
          <a:bodyPr/>
          <a:lstStyle/>
          <a:p>
            <a:r>
              <a:rPr lang="en-IN" sz="1200" dirty="0" smtClean="0"/>
              <a:t>L</a:t>
            </a:r>
            <a:r>
              <a:rPr lang="en-IN" sz="100" dirty="0" smtClean="0"/>
              <a:t> </a:t>
            </a:r>
            <a:r>
              <a:rPr lang="en-IN" sz="1200" dirty="0" smtClean="0"/>
              <a:t>O 1</a:t>
            </a:r>
            <a:endParaRPr lang="en-IN" sz="1200" dirty="0"/>
          </a:p>
        </p:txBody>
      </p:sp>
      <p:sp>
        <p:nvSpPr>
          <p:cNvPr id="4" name="Slide Number Placeholder 3"/>
          <p:cNvSpPr>
            <a:spLocks noGrp="1"/>
          </p:cNvSpPr>
          <p:nvPr>
            <p:ph type="sldNum" sz="quarter" idx="10"/>
          </p:nvPr>
        </p:nvSpPr>
        <p:spPr/>
        <p:txBody>
          <a:bodyPr/>
          <a:lstStyle/>
          <a:p>
            <a:fld id="{67B19427-F580-D146-B60E-4CADEE75497F}" type="slidenum">
              <a:rPr lang="en-US" smtClean="0">
                <a:latin typeface="Times New Roman" panose="02020603050405020304" pitchFamily="18" charset="0"/>
                <a:cs typeface="Times New Roman" panose="02020603050405020304" pitchFamily="18" charset="0"/>
              </a:rPr>
              <a:pPr/>
              <a:t>9</a:t>
            </a:fld>
            <a:endParaRPr lang="en-US" dirty="0">
              <a:latin typeface="Times New Roman" panose="02020603050405020304" pitchFamily="18" charset="0"/>
              <a:cs typeface="Times New Roman" panose="02020603050405020304" pitchFamily="18" charset="0"/>
            </a:endParaRPr>
          </a:p>
        </p:txBody>
      </p:sp>
      <p:sp>
        <p:nvSpPr>
          <p:cNvPr id="5" name="Footer Placeholder 4"/>
          <p:cNvSpPr>
            <a:spLocks noGrp="1"/>
          </p:cNvSpPr>
          <p:nvPr>
            <p:ph type="ftr" sz="quarter" idx="11"/>
          </p:nvPr>
        </p:nvSpPr>
        <p:spPr/>
        <p:txBody>
          <a:bodyPr/>
          <a:lstStyle/>
          <a:p>
            <a:r>
              <a:rPr lang="en-IN" smtClean="0">
                <a:latin typeface="Times New Roman" panose="02020603050405020304" pitchFamily="18" charset="0"/>
                <a:cs typeface="Times New Roman" panose="02020603050405020304" pitchFamily="18" charset="0"/>
              </a:rPr>
              <a:t>Copyright ©2018 John Wiley &amp; Sons, Inc.</a:t>
            </a:r>
            <a:endParaRPr lang="en-US"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22108235"/>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2" val="a08f872b4fc78ff1436e2eaec2972d31f2c10d8"/>
</p:tagLst>
</file>

<file path=ppt/theme/theme1.xml><?xml version="1.0" encoding="utf-8"?>
<a:theme xmlns:a="http://schemas.openxmlformats.org/drawingml/2006/main" name="Opener">
  <a:themeElements>
    <a:clrScheme name="Standard Design">
      <a:dk1>
        <a:srgbClr val="000000"/>
      </a:dk1>
      <a:lt1>
        <a:srgbClr val="FFFFFF"/>
      </a:lt1>
      <a:dk2>
        <a:srgbClr val="1A698A"/>
      </a:dk2>
      <a:lt2>
        <a:srgbClr val="FFFEFE"/>
      </a:lt2>
      <a:accent1>
        <a:srgbClr val="196E78"/>
      </a:accent1>
      <a:accent2>
        <a:srgbClr val="911B21"/>
      </a:accent2>
      <a:accent3>
        <a:srgbClr val="73653A"/>
      </a:accent3>
      <a:accent4>
        <a:srgbClr val="15344A"/>
      </a:accent4>
      <a:accent5>
        <a:srgbClr val="5A6F80"/>
      </a:accent5>
      <a:accent6>
        <a:srgbClr val="404140"/>
      </a:accent6>
      <a:hlink>
        <a:srgbClr val="1A698A"/>
      </a:hlink>
      <a:folHlink>
        <a:srgbClr val="4F3B58"/>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hapter Outline">
  <a:themeElements>
    <a:clrScheme name="Standard Design">
      <a:dk1>
        <a:srgbClr val="000000"/>
      </a:dk1>
      <a:lt1>
        <a:srgbClr val="FFFFFF"/>
      </a:lt1>
      <a:dk2>
        <a:srgbClr val="1A698A"/>
      </a:dk2>
      <a:lt2>
        <a:srgbClr val="FFFEFE"/>
      </a:lt2>
      <a:accent1>
        <a:srgbClr val="196E78"/>
      </a:accent1>
      <a:accent2>
        <a:srgbClr val="911B21"/>
      </a:accent2>
      <a:accent3>
        <a:srgbClr val="73653A"/>
      </a:accent3>
      <a:accent4>
        <a:srgbClr val="15344A"/>
      </a:accent4>
      <a:accent5>
        <a:srgbClr val="5A6F80"/>
      </a:accent5>
      <a:accent6>
        <a:srgbClr val="404140"/>
      </a:accent6>
      <a:hlink>
        <a:srgbClr val="1A698A"/>
      </a:hlink>
      <a:folHlink>
        <a:srgbClr val="4F3B58"/>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Learning Objectives">
  <a:themeElements>
    <a:clrScheme name="Standard Design">
      <a:dk1>
        <a:srgbClr val="000000"/>
      </a:dk1>
      <a:lt1>
        <a:srgbClr val="FFFFFF"/>
      </a:lt1>
      <a:dk2>
        <a:srgbClr val="1A698A"/>
      </a:dk2>
      <a:lt2>
        <a:srgbClr val="FFFEFE"/>
      </a:lt2>
      <a:accent1>
        <a:srgbClr val="196E78"/>
      </a:accent1>
      <a:accent2>
        <a:srgbClr val="911B21"/>
      </a:accent2>
      <a:accent3>
        <a:srgbClr val="73653A"/>
      </a:accent3>
      <a:accent4>
        <a:srgbClr val="15344A"/>
      </a:accent4>
      <a:accent5>
        <a:srgbClr val="5A6F80"/>
      </a:accent5>
      <a:accent6>
        <a:srgbClr val="404140"/>
      </a:accent6>
      <a:hlink>
        <a:srgbClr val="1A698A"/>
      </a:hlink>
      <a:folHlink>
        <a:srgbClr val="4F3B58"/>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cept Check Question">
  <a:themeElements>
    <a:clrScheme name="Standard Design">
      <a:dk1>
        <a:srgbClr val="000000"/>
      </a:dk1>
      <a:lt1>
        <a:srgbClr val="FFFFFF"/>
      </a:lt1>
      <a:dk2>
        <a:srgbClr val="1A698A"/>
      </a:dk2>
      <a:lt2>
        <a:srgbClr val="FFFEFE"/>
      </a:lt2>
      <a:accent1>
        <a:srgbClr val="196E78"/>
      </a:accent1>
      <a:accent2>
        <a:srgbClr val="911B21"/>
      </a:accent2>
      <a:accent3>
        <a:srgbClr val="73653A"/>
      </a:accent3>
      <a:accent4>
        <a:srgbClr val="15344A"/>
      </a:accent4>
      <a:accent5>
        <a:srgbClr val="5A6F80"/>
      </a:accent5>
      <a:accent6>
        <a:srgbClr val="404140"/>
      </a:accent6>
      <a:hlink>
        <a:srgbClr val="1A698A"/>
      </a:hlink>
      <a:folHlink>
        <a:srgbClr val="4F3B58"/>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Key Term">
  <a:themeElements>
    <a:clrScheme name="Standard Design">
      <a:dk1>
        <a:srgbClr val="000000"/>
      </a:dk1>
      <a:lt1>
        <a:srgbClr val="FFFFFF"/>
      </a:lt1>
      <a:dk2>
        <a:srgbClr val="1A698A"/>
      </a:dk2>
      <a:lt2>
        <a:srgbClr val="FFFEFE"/>
      </a:lt2>
      <a:accent1>
        <a:srgbClr val="196E78"/>
      </a:accent1>
      <a:accent2>
        <a:srgbClr val="911B21"/>
      </a:accent2>
      <a:accent3>
        <a:srgbClr val="73653A"/>
      </a:accent3>
      <a:accent4>
        <a:srgbClr val="15344A"/>
      </a:accent4>
      <a:accent5>
        <a:srgbClr val="5A6F80"/>
      </a:accent5>
      <a:accent6>
        <a:srgbClr val="404140"/>
      </a:accent6>
      <a:hlink>
        <a:srgbClr val="1A698A"/>
      </a:hlink>
      <a:folHlink>
        <a:srgbClr val="4F3B58"/>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Image Slide Master">
  <a:themeElements>
    <a:clrScheme name="Standard Design">
      <a:dk1>
        <a:srgbClr val="000000"/>
      </a:dk1>
      <a:lt1>
        <a:srgbClr val="FFFFFF"/>
      </a:lt1>
      <a:dk2>
        <a:srgbClr val="1A698A"/>
      </a:dk2>
      <a:lt2>
        <a:srgbClr val="FFFEFE"/>
      </a:lt2>
      <a:accent1>
        <a:srgbClr val="196E78"/>
      </a:accent1>
      <a:accent2>
        <a:srgbClr val="911B21"/>
      </a:accent2>
      <a:accent3>
        <a:srgbClr val="73653A"/>
      </a:accent3>
      <a:accent4>
        <a:srgbClr val="15344A"/>
      </a:accent4>
      <a:accent5>
        <a:srgbClr val="5A6F80"/>
      </a:accent5>
      <a:accent6>
        <a:srgbClr val="404140"/>
      </a:accent6>
      <a:hlink>
        <a:srgbClr val="1A698A"/>
      </a:hlink>
      <a:folHlink>
        <a:srgbClr val="4F3B58"/>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Custom Design">
  <a:themeElements>
    <a:clrScheme name="Standard Design">
      <a:dk1>
        <a:srgbClr val="000000"/>
      </a:dk1>
      <a:lt1>
        <a:srgbClr val="FFFFFF"/>
      </a:lt1>
      <a:dk2>
        <a:srgbClr val="1A698A"/>
      </a:dk2>
      <a:lt2>
        <a:srgbClr val="FFFEFE"/>
      </a:lt2>
      <a:accent1>
        <a:srgbClr val="196E78"/>
      </a:accent1>
      <a:accent2>
        <a:srgbClr val="911B21"/>
      </a:accent2>
      <a:accent3>
        <a:srgbClr val="73653A"/>
      </a:accent3>
      <a:accent4>
        <a:srgbClr val="15344A"/>
      </a:accent4>
      <a:accent5>
        <a:srgbClr val="5A6F80"/>
      </a:accent5>
      <a:accent6>
        <a:srgbClr val="404140"/>
      </a:accent6>
      <a:hlink>
        <a:srgbClr val="1A698A"/>
      </a:hlink>
      <a:folHlink>
        <a:srgbClr val="4F3B58"/>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0E39A3ED730EF40BC95659DEDC34250" ma:contentTypeVersion="4" ma:contentTypeDescription="Create a new document." ma:contentTypeScope="" ma:versionID="35ae4085b5cb6bde6e905c69dcb10e27">
  <xsd:schema xmlns:xsd="http://www.w3.org/2001/XMLSchema" xmlns:xs="http://www.w3.org/2001/XMLSchema" xmlns:p="http://schemas.microsoft.com/office/2006/metadata/properties" xmlns:ns2="2e108766-8a5d-4dd6-bf2d-0e83b2e3ea10" targetNamespace="http://schemas.microsoft.com/office/2006/metadata/properties" ma:root="true" ma:fieldsID="6e076ca49e7c802acdbea8cc88235627" ns2:_="">
    <xsd:import namespace="2e108766-8a5d-4dd6-bf2d-0e83b2e3ea10"/>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e108766-8a5d-4dd6-bf2d-0e83b2e3ea10"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93F815B-6E6B-437C-95EA-B6C979BFBC91}">
  <ds:schemaRefs>
    <ds:schemaRef ds:uri="http://schemas.microsoft.com/sharepoint/v3/contenttype/forms"/>
  </ds:schemaRefs>
</ds:datastoreItem>
</file>

<file path=customXml/itemProps2.xml><?xml version="1.0" encoding="utf-8"?>
<ds:datastoreItem xmlns:ds="http://schemas.openxmlformats.org/officeDocument/2006/customXml" ds:itemID="{BF7605ED-CCB9-4441-91E0-7F14D93A170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e108766-8a5d-4dd6-bf2d-0e83b2e3ea1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936CF6A-C1C3-4ABA-ACA7-1D450D43CCA9}">
  <ds:schemaRefs>
    <ds:schemaRef ds:uri="2e108766-8a5d-4dd6-bf2d-0e83b2e3ea10"/>
    <ds:schemaRef ds:uri="http://www.w3.org/XML/1998/namespace"/>
    <ds:schemaRef ds:uri="http://purl.org/dc/elements/1.1/"/>
    <ds:schemaRef ds:uri="http://schemas.microsoft.com/office/2006/metadata/properties"/>
    <ds:schemaRef ds:uri="http://purl.org/dc/terms/"/>
    <ds:schemaRef ds:uri="http://schemas.microsoft.com/office/2006/documentManagement/types"/>
    <ds:schemaRef ds:uri="http://purl.org/dc/dcmitype/"/>
    <ds:schemaRef ds:uri="http://schemas.microsoft.com/office/infopath/2007/PartnerControls"/>
    <ds:schemaRef ds:uri="http://schemas.openxmlformats.org/package/2006/metadata/core-properties"/>
  </ds:schemaRefs>
</ds:datastoreItem>
</file>

<file path=docProps/app.xml><?xml version="1.0" encoding="utf-8"?>
<Properties xmlns="http://schemas.openxmlformats.org/officeDocument/2006/extended-properties" xmlns:vt="http://schemas.openxmlformats.org/officeDocument/2006/docPropsVTypes">
  <Template/>
  <TotalTime>19239</TotalTime>
  <Words>3872</Words>
  <Application>Microsoft Office PowerPoint</Application>
  <PresentationFormat>On-screen Show (4:3)</PresentationFormat>
  <Paragraphs>677</Paragraphs>
  <Slides>56</Slides>
  <Notes>3</Notes>
  <HiddenSlides>0</HiddenSlides>
  <MMClips>0</MMClips>
  <ScaleCrop>false</ScaleCrop>
  <HeadingPairs>
    <vt:vector size="8" baseType="variant">
      <vt:variant>
        <vt:lpstr>Fonts Used</vt:lpstr>
      </vt:variant>
      <vt:variant>
        <vt:i4>9</vt:i4>
      </vt:variant>
      <vt:variant>
        <vt:lpstr>Theme</vt:lpstr>
      </vt:variant>
      <vt:variant>
        <vt:i4>7</vt:i4>
      </vt:variant>
      <vt:variant>
        <vt:lpstr>Embedded OLE Servers</vt:lpstr>
      </vt:variant>
      <vt:variant>
        <vt:i4>1</vt:i4>
      </vt:variant>
      <vt:variant>
        <vt:lpstr>Slide Titles</vt:lpstr>
      </vt:variant>
      <vt:variant>
        <vt:i4>56</vt:i4>
      </vt:variant>
    </vt:vector>
  </HeadingPairs>
  <TitlesOfParts>
    <vt:vector size="73" baseType="lpstr">
      <vt:lpstr>Arial</vt:lpstr>
      <vt:lpstr>Calibri</vt:lpstr>
      <vt:lpstr>Comic Sans MS</vt:lpstr>
      <vt:lpstr>Courier New</vt:lpstr>
      <vt:lpstr>Source Sans Pro</vt:lpstr>
      <vt:lpstr>STIX</vt:lpstr>
      <vt:lpstr>Tahoma</vt:lpstr>
      <vt:lpstr>Times New Roman</vt:lpstr>
      <vt:lpstr>Wingdings</vt:lpstr>
      <vt:lpstr>Opener</vt:lpstr>
      <vt:lpstr>Chapter Outline</vt:lpstr>
      <vt:lpstr>Learning Objectives</vt:lpstr>
      <vt:lpstr>Concept Check Question</vt:lpstr>
      <vt:lpstr>Key Term</vt:lpstr>
      <vt:lpstr>Image Slide Master</vt:lpstr>
      <vt:lpstr>Custom Design</vt:lpstr>
      <vt:lpstr>Equation</vt:lpstr>
      <vt:lpstr>Managerial Accounting</vt:lpstr>
      <vt:lpstr>Chapter Outline</vt:lpstr>
      <vt:lpstr>Cost Accounting Systems</vt:lpstr>
      <vt:lpstr>Process Cost System (1 of 2)</vt:lpstr>
      <vt:lpstr>Process Cost System (2 of 2)</vt:lpstr>
      <vt:lpstr>Job Order Cost System (1 of 2)</vt:lpstr>
      <vt:lpstr>Job Order Cost System (2 of 2)</vt:lpstr>
      <vt:lpstr>Job Order Cost Flow (1 of 2)</vt:lpstr>
      <vt:lpstr>Job Order Cost Flow (2 of 2)</vt:lpstr>
      <vt:lpstr>Accumulating Manufacturing Costs (1 of 4)</vt:lpstr>
      <vt:lpstr>Accumulating Manufacturing Costs (2 of 4)</vt:lpstr>
      <vt:lpstr>Accumulating Manufacturing Costs (3 of 4)</vt:lpstr>
      <vt:lpstr>Accumulating Manufacturing Costs (4 of 4)</vt:lpstr>
      <vt:lpstr>Manufacturing Overhead Costs</vt:lpstr>
      <vt:lpstr>Do It! 1: Manufacturing Costs (1 of 4)</vt:lpstr>
      <vt:lpstr>Do It! 1: Manufacturing Costs (2 of 4)</vt:lpstr>
      <vt:lpstr>Do It! 1: Manufacturing Costs (3 of 4)</vt:lpstr>
      <vt:lpstr>Do It! 1: Manufacturing Costs (4 of 4)</vt:lpstr>
      <vt:lpstr>Assigning Manufacturing Costs </vt:lpstr>
      <vt:lpstr>Assigning Manufacturing Costs (1 of 2)</vt:lpstr>
      <vt:lpstr>Assigning Manufacturing Costs (2 of 2)</vt:lpstr>
      <vt:lpstr>Raw Material Costs (1 of 5)</vt:lpstr>
      <vt:lpstr>Raw Material Costs (2 of 5)</vt:lpstr>
      <vt:lpstr>Raw Material Costs (3 of 5)</vt:lpstr>
      <vt:lpstr>Raw Material Costs (4 of 5)</vt:lpstr>
      <vt:lpstr>Factory Labor Costs (1 of 3)</vt:lpstr>
      <vt:lpstr>Factory Labor Costs (2 of 3)</vt:lpstr>
      <vt:lpstr>Raw Material Costs (5 of 5)</vt:lpstr>
      <vt:lpstr>Factory Labor Costs (3 of 3)</vt:lpstr>
      <vt:lpstr>Do It! 2: Work in Process (1 of 2)</vt:lpstr>
      <vt:lpstr>Do It! 2: Work in Process (2 of 2)</vt:lpstr>
      <vt:lpstr>Predetermined Overhead Rate </vt:lpstr>
      <vt:lpstr>Predetermined Overhead Rate (1 of 7)</vt:lpstr>
      <vt:lpstr>Predetermined Overhead Rate (2 of 7)</vt:lpstr>
      <vt:lpstr>Predetermined Overhead Rate (3 of 7)</vt:lpstr>
      <vt:lpstr>Predetermined Overhead Rate (4 of 7)</vt:lpstr>
      <vt:lpstr>Predetermined Overhead Rate (5 of 7)</vt:lpstr>
      <vt:lpstr>Predetermined Overhead Rate (6 of 7)</vt:lpstr>
      <vt:lpstr>Predetermined Overhead Rate (7 of 7)</vt:lpstr>
      <vt:lpstr>Do It! 3: Predetermined Overhead Rate</vt:lpstr>
      <vt:lpstr>Assigning Costs to Finished Goods </vt:lpstr>
      <vt:lpstr>Assigning Costs to Finished Goods (1 of 3)</vt:lpstr>
      <vt:lpstr>Assigning Costs to Finished Goods (2 of 3)</vt:lpstr>
      <vt:lpstr>Assigning Costs to Finished Goods (3 of 3)</vt:lpstr>
      <vt:lpstr>Flow of Documents (1 of 3)</vt:lpstr>
      <vt:lpstr>Flow of Documents (2 of 3)</vt:lpstr>
      <vt:lpstr>Flow of Documents (3 of 3)</vt:lpstr>
      <vt:lpstr>Job Order Costing Service Companies</vt:lpstr>
      <vt:lpstr>Job Order Costing</vt:lpstr>
      <vt:lpstr>Do It! 4: Completion and Sale of Jobs</vt:lpstr>
      <vt:lpstr>Cost of Goods Manufactured</vt:lpstr>
      <vt:lpstr>Under- or Overapplied Manufacturing Overhead</vt:lpstr>
      <vt:lpstr>Under- or Overapplied Overhead (1 of 2)</vt:lpstr>
      <vt:lpstr>Under- or Overapplied Overhead (2 of 2)</vt:lpstr>
      <vt:lpstr>Do It! 5: Applied Overhead</vt:lpstr>
      <vt:lpstr>Copyright</vt:lpstr>
    </vt:vector>
  </TitlesOfParts>
  <Company>SPi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Managerial Accounting, 8e</dc:title>
  <dc:subject>Accounting</dc:subject>
  <dc:creator>Weygandt/Kimmel/ Kieso</dc:creator>
  <cp:lastModifiedBy>laser</cp:lastModifiedBy>
  <cp:revision>2836</cp:revision>
  <cp:lastPrinted>2017-04-26T13:25:47Z</cp:lastPrinted>
  <dcterms:created xsi:type="dcterms:W3CDTF">2017-04-21T14:49:46Z</dcterms:created>
  <dcterms:modified xsi:type="dcterms:W3CDTF">2018-09-06T11:21:55Z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0x01010070E39A3ED730EF40BC95659DEDC34250</vt:lpwstr>
  </property>
</Properties>
</file>